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73"/>
  </p:notesMasterIdLst>
  <p:sldIdLst>
    <p:sldId id="257" r:id="rId2"/>
    <p:sldId id="259" r:id="rId3"/>
    <p:sldId id="274" r:id="rId4"/>
    <p:sldId id="261" r:id="rId5"/>
    <p:sldId id="273" r:id="rId6"/>
    <p:sldId id="268" r:id="rId7"/>
    <p:sldId id="271" r:id="rId8"/>
    <p:sldId id="272" r:id="rId9"/>
    <p:sldId id="275" r:id="rId10"/>
    <p:sldId id="276" r:id="rId11"/>
    <p:sldId id="281" r:id="rId12"/>
    <p:sldId id="282" r:id="rId13"/>
    <p:sldId id="283" r:id="rId14"/>
    <p:sldId id="284" r:id="rId15"/>
    <p:sldId id="286" r:id="rId16"/>
    <p:sldId id="288" r:id="rId17"/>
    <p:sldId id="289" r:id="rId18"/>
    <p:sldId id="290" r:id="rId19"/>
    <p:sldId id="292" r:id="rId20"/>
    <p:sldId id="293" r:id="rId21"/>
    <p:sldId id="294" r:id="rId22"/>
    <p:sldId id="295" r:id="rId23"/>
    <p:sldId id="296" r:id="rId24"/>
    <p:sldId id="297" r:id="rId25"/>
    <p:sldId id="301" r:id="rId26"/>
    <p:sldId id="303" r:id="rId27"/>
    <p:sldId id="304" r:id="rId28"/>
    <p:sldId id="287" r:id="rId29"/>
    <p:sldId id="307" r:id="rId30"/>
    <p:sldId id="308" r:id="rId31"/>
    <p:sldId id="309" r:id="rId32"/>
    <p:sldId id="312" r:id="rId33"/>
    <p:sldId id="313" r:id="rId34"/>
    <p:sldId id="314" r:id="rId35"/>
    <p:sldId id="318" r:id="rId36"/>
    <p:sldId id="319" r:id="rId37"/>
    <p:sldId id="320" r:id="rId38"/>
    <p:sldId id="325" r:id="rId39"/>
    <p:sldId id="326" r:id="rId40"/>
    <p:sldId id="327" r:id="rId41"/>
    <p:sldId id="332" r:id="rId42"/>
    <p:sldId id="333" r:id="rId43"/>
    <p:sldId id="334" r:id="rId44"/>
    <p:sldId id="338" r:id="rId45"/>
    <p:sldId id="278" r:id="rId46"/>
    <p:sldId id="277" r:id="rId47"/>
    <p:sldId id="279" r:id="rId48"/>
    <p:sldId id="280" r:id="rId49"/>
    <p:sldId id="285" r:id="rId50"/>
    <p:sldId id="291" r:id="rId51"/>
    <p:sldId id="298" r:id="rId52"/>
    <p:sldId id="299" r:id="rId53"/>
    <p:sldId id="305" r:id="rId54"/>
    <p:sldId id="306" r:id="rId55"/>
    <p:sldId id="310" r:id="rId56"/>
    <p:sldId id="311" r:id="rId57"/>
    <p:sldId id="315" r:id="rId58"/>
    <p:sldId id="316" r:id="rId59"/>
    <p:sldId id="317" r:id="rId60"/>
    <p:sldId id="321" r:id="rId61"/>
    <p:sldId id="322" r:id="rId62"/>
    <p:sldId id="323" r:id="rId63"/>
    <p:sldId id="324" r:id="rId64"/>
    <p:sldId id="328" r:id="rId65"/>
    <p:sldId id="329" r:id="rId66"/>
    <p:sldId id="331" r:id="rId67"/>
    <p:sldId id="330" r:id="rId68"/>
    <p:sldId id="335" r:id="rId69"/>
    <p:sldId id="336" r:id="rId70"/>
    <p:sldId id="337" r:id="rId71"/>
    <p:sldId id="267" r:id="rId72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60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ECB6"/>
    <a:srgbClr val="587289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125" d="100"/>
          <a:sy n="125" d="100"/>
        </p:scale>
        <p:origin x="858" y="-198"/>
      </p:cViewPr>
      <p:guideLst>
        <p:guide orient="horz" pos="3960"/>
        <p:guide pos="302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417A2-1198-4987-B21C-F687159BDD96}" type="datetimeFigureOut">
              <a:rPr lang="pt-BR" smtClean="0"/>
              <a:t>07/08/2023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95B988-BCC2-4AF9-8DA0-1E32C222344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329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F42BE-2415-4943-BB0C-ED9DEA4CB367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5029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69E7-CD59-4DAE-9D13-22C21E3448A7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2108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CB6AF-C9C5-465A-8C04-199E69F99442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763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74ED1-7BD2-4577-8858-D43DA109CDE9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9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DF2B0-C38B-41C5-AC0C-5F820956ABA5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3832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FE493-A0FF-4A77-A819-ABE9C14CCDEA}" type="datetime1">
              <a:rPr lang="pt-BR" smtClean="0"/>
              <a:t>07/08/2023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873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B3707-3604-4E84-962E-9A746445EAAD}" type="datetime1">
              <a:rPr lang="pt-BR" smtClean="0"/>
              <a:t>07/08/2023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03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9030A-61A2-42AF-AF83-F96E5A796370}" type="datetime1">
              <a:rPr lang="pt-BR" smtClean="0"/>
              <a:t>07/08/2023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212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D4ADB-F13F-42E5-B327-8DED130C0C16}" type="datetime1">
              <a:rPr lang="pt-BR" smtClean="0"/>
              <a:t>07/08/2023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064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64508-676F-4AA7-8730-DD4B2E1FE435}" type="datetime1">
              <a:rPr lang="pt-BR" smtClean="0"/>
              <a:t>07/08/2023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9657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1F369-81E1-4CA2-ABBD-FDFAE020EC46}" type="datetime1">
              <a:rPr lang="pt-BR" smtClean="0"/>
              <a:t>07/08/2023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069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D075D-4F40-47FD-A052-19741621333A}" type="datetime1">
              <a:rPr lang="pt-BR" smtClean="0"/>
              <a:t>07/08/2023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Virando Heroi em python - Humberto S Lucas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9C7E5-91FB-4853-963C-BBEFEA6265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34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microsoft.com/office/2007/relationships/hdphoto" Target="../media/hdphoto2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microsoft.com/office/2007/relationships/hdphoto" Target="../media/hdphoto2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8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0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s://engenharia360.com/conseguir-estagio-usando-linkedin/" TargetMode="External"/><Relationship Id="rId3" Type="http://schemas.openxmlformats.org/officeDocument/2006/relationships/hyperlink" Target="https://github.com/maxhumberto" TargetMode="External"/><Relationship Id="rId7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humbertosilvalucas/" TargetMode="External"/><Relationship Id="rId5" Type="http://schemas.openxmlformats.org/officeDocument/2006/relationships/hyperlink" Target="https://aprendiendoarduino.wordpress.com/tag/git/" TargetMode="External"/><Relationship Id="rId4" Type="http://schemas.openxmlformats.org/officeDocument/2006/relationships/image" Target="../media/image1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45C9E0D-8A29-D796-9BA7-48753FA98DA7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5872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9B13BF-C2FA-7BE0-49A7-4001B8642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601200" cy="96012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9CF628B-CA9E-0F7A-ADA6-221B2EB6D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589" y="4824414"/>
            <a:ext cx="1576386" cy="1447800"/>
          </a:xfrm>
          <a:prstGeom prst="rect">
            <a:avLst/>
          </a:prstGeom>
          <a:scene3d>
            <a:camera prst="isometricOffAxis2Left"/>
            <a:lightRig rig="threePt" dir="t"/>
          </a:scene3d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46FDD48-E324-B54B-DDC7-62484F6FA993}"/>
              </a:ext>
            </a:extLst>
          </p:cNvPr>
          <p:cNvSpPr/>
          <p:nvPr/>
        </p:nvSpPr>
        <p:spPr>
          <a:xfrm>
            <a:off x="0" y="0"/>
            <a:ext cx="96012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b="1" i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öhne"/>
              </a:rPr>
              <a:t>Python: O Homem de Aço dos Algoritmos</a:t>
            </a:r>
            <a:endParaRPr lang="pt-B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D156D60-30F3-2911-8359-DB0896A41F61}"/>
              </a:ext>
            </a:extLst>
          </p:cNvPr>
          <p:cNvSpPr/>
          <p:nvPr/>
        </p:nvSpPr>
        <p:spPr>
          <a:xfrm>
            <a:off x="2468433" y="11409207"/>
            <a:ext cx="50568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1" i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öhne"/>
              </a:rPr>
              <a:t>Herói dos </a:t>
            </a:r>
            <a:r>
              <a:rPr lang="pt-BR" sz="5400" b="1" i="0" dirty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Söhne"/>
              </a:rPr>
              <a:t>Coders</a:t>
            </a:r>
            <a:endParaRPr lang="pt-BR" sz="5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041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1.8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951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programa que solicite a idade do usuário e informe se ele é maior ou menor de idade.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Escreva uma função que calcule o fatorial de um número dado.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Faça um programa que itere de 1 a 10 e imprima os números pares.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Calculadora Simples: Crie uma calculadora que permita ao usuário realizar operações aritméticas básicas (adição, subtração, multiplicação e divisão) entre dois números informados por ele.</a:t>
            </a:r>
          </a:p>
          <a:p>
            <a:pPr marL="342900" indent="-342900" algn="just">
              <a:buFont typeface="+mj-lt"/>
              <a:buAutoNum type="arabicPeriod"/>
            </a:pPr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Conversor de Temperatura: Escreva um programa que converta a temperatura de graus Celsius para graus Fahrenheit e vice-versa. O usuário deve informar a unidade de origem e o valor da temperatura a ser convertida.</a:t>
            </a:r>
          </a:p>
          <a:p>
            <a:pPr marL="342900" indent="-342900" algn="just">
              <a:buFont typeface="+mj-lt"/>
              <a:buAutoNum type="arabicPeriod"/>
            </a:pPr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Validação de Senha: Crie um programa que solicite ao usuário que crie uma senha. Em seguida, peça ao usuário que digite a senha novamente para confirmar. Verifique se as duas senhas digitadas coincidem e informe se a senha foi criada com sucesso ou se houve algum erro.</a:t>
            </a:r>
          </a:p>
          <a:p>
            <a:pPr marL="342900" indent="-342900" algn="just">
              <a:buFont typeface="+mj-lt"/>
              <a:buAutoNum type="arabicPeriod"/>
            </a:pPr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Fibonacci: Escreva um programa que gere a sequência de Fibonacci até o enésimo termo informado pelo usuário. A sequência de Fibonacci começa com os números 0 e 1, e cada termo subsequente é a soma dos dois termos anteriores.</a:t>
            </a:r>
          </a:p>
          <a:p>
            <a:pPr marL="342900" indent="-342900" algn="just">
              <a:buFont typeface="+mj-lt"/>
              <a:buAutoNum type="arabicPeriod"/>
            </a:pPr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Jogo de Adivinhação: Crie um jogo em que o programa "pense" em um número aleatório entre 1 e 100. O usuário deve tentar adivinhar qual é esse número, e o programa deve fornecer dicas do tipo "maior" ou "menor" até que o usuário acerte o número.</a:t>
            </a:r>
          </a:p>
          <a:p>
            <a:pPr marL="342900" indent="-342900" algn="just">
              <a:buFont typeface="+mj-lt"/>
              <a:buAutoNum type="arabicPeriod"/>
            </a:pP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Esses exercícios ajudarão você a consolidar os conceitos aprendidos neste capítulo e a praticar suas habilidades de programação em Python. Não hesite em experimentar e explorar diferentes abordagens para resolver os problemas propostos. A prática é essencial para se tornar um programador habilidoso!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714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Coleções de Dados</a:t>
            </a:r>
            <a:endParaRPr lang="pt-BR" sz="1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2057398" y="5375383"/>
            <a:ext cx="6580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2.1 Listas e Operações com Listas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2.2 Tuplas e suas Características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2.3 Dicionários e Acesso aos Elementos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2.4 Conjuntos e suas Aplicações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2.5 Compreensão de Listas, Tuplas e Dicionários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2.6 Exercícios Práticos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2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11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rgbClr val="D2EC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capítulo, exploraremos as principais coleções de dados em Python: listas, tuplas, dicionários e conjuntos. Aprenderemos como criar, manipular e acessar os elementos dessas coleções de forma simples e eficiente.</a:t>
            </a:r>
          </a:p>
        </p:txBody>
      </p:sp>
    </p:spTree>
    <p:extLst>
      <p:ext uri="{BB962C8B-B14F-4D97-AF65-F5344CB8AC3E}">
        <p14:creationId xmlns:p14="http://schemas.microsoft.com/office/powerpoint/2010/main" val="1767664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2.1 Listas e Operações com Listas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Listas são coleções ordenadas e mutáveis de elementos em Python. Elas podem conter diferentes tipos de dados e permitem adicionar, remover e modificar elementos.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12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055597" y="6859873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2.2 Tuplas e suas Características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61357" y="7440963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Tuplas são coleções ordenadas e imutáveis em Python. Elas são usadas para armazenar um conjunto de valores que não devem ser alterados após a criação.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F49742-BDC8-24F5-1E70-D7160FFFF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597" y="2475644"/>
            <a:ext cx="6535374" cy="430505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B76788AB-E51E-090E-B2C7-5FDDFF189D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8695086"/>
            <a:ext cx="6447971" cy="196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01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2.3 Dicionários e Acesso aos Elementos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Dicionários são coleções não ordenadas que armazenam pares de chave-valor. Cada chave é única e associada a um valor correspondente.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13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055597" y="6685752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2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.4 Conjuntos e suas Aplicações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5597" y="7286664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Conjuntos são coleções não ordenadas de elementos únicos em Python. Eles são úteis para eliminar duplicatas e realizar operações de conjuntos.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C83B66D-B096-3C31-564F-FA959A516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46" y="2212492"/>
            <a:ext cx="6315275" cy="422969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788F21F-2654-FCC4-49EC-8B0EF0F2E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45" y="8399846"/>
            <a:ext cx="6315275" cy="228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1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83075"/>
            <a:ext cx="7391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2.5 Compreensão de Listas, Tuplas e Dicionários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99298" y="1201341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compreensão de listas, tuplas e dicionários é uma maneira concisa de criar essas coleções usando loops e condições em uma única linha.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14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143000" y="5166467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2.6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99298" y="6206755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lista com os números de 1 a 10 e imprima os números ímpares.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tupla com as cores do arco-íris e imprima cada cor em uma linha.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dicionário com o nome e a idade de três pessoas. Verifique se uma pessoa específica está no dicionário e remova uma das pessoas.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dois conjuntos, um com os números pares de 1 a 10 e outro com os números primos de 1 a 10. Imprima a união e a interseção desses conjuntos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7A7AE07-381D-9B59-EB5E-1534E7389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795627"/>
            <a:ext cx="6327320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052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Arquivos e Manipulação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887150" y="5841828"/>
            <a:ext cx="658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3.1 Leitura e Escrita em Arquivos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3.2 Trabalhando com CSV e JSON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3.3 Exceções e Tratamento de Erros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3.4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3</a:t>
            </a: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15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rgbClr val="D2EC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capítulo, você terá adquirido conhecimentos e habilidades essenciais para lidar com a leitura e escrita de arquivos, além de saber como trabalhar com diferentes formatos de dados. O controle de exceções também é uma habilidade importante para criar programas mais robustos e seguros. Pratique os exercícios para consolidar o aprendizado e aprimorar suas habilidades em manipulação de dados em Python.</a:t>
            </a:r>
          </a:p>
        </p:txBody>
      </p:sp>
    </p:spTree>
    <p:extLst>
      <p:ext uri="{BB962C8B-B14F-4D97-AF65-F5344CB8AC3E}">
        <p14:creationId xmlns:p14="http://schemas.microsoft.com/office/powerpoint/2010/main" val="372512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3.1 Leitura e Escrita em Arquivos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manipulação de arquivos é uma tarefa essencial em muitos programas Python. Neste capítulo, aprenderemos como ler dados de arquivos existentes, escrever dados em novos arquivos e como lidar com diferentes tipos de arquivos, como texto, CSV e JSON.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Leitura de Arquivos: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16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055597" y="624637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3.2 Trabalhando com CSV e JSON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81667" y="6983814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Python possui módulos integrados para trabalhar com arquivos CSV (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Comma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Separated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 JSON (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Notation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), que são formatos populares para armazenar e trocar dados estruturados.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Leitura de Arquivos CSV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6C3456-6B57-4E92-B2DA-4B5071CF7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620" y="2648933"/>
            <a:ext cx="7274580" cy="10232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714BDCC-8AA5-90A5-A937-718913E61BCE}"/>
              </a:ext>
            </a:extLst>
          </p:cNvPr>
          <p:cNvSpPr txBox="1"/>
          <p:nvPr/>
        </p:nvSpPr>
        <p:spPr>
          <a:xfrm>
            <a:off x="1081667" y="3635766"/>
            <a:ext cx="7743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Escrita em Arquivos: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E3164197-6A29-A8C8-71AB-99E232C9A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294" y="5092127"/>
            <a:ext cx="7260906" cy="76210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52CBFFD-1FF0-5E81-D52A-93EA015C3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620" y="8498349"/>
            <a:ext cx="7274580" cy="17147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9533188-AE3A-CCAC-468E-F100C4D39E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20" y="4011625"/>
            <a:ext cx="7274580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94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61357" y="433096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Escrita em Arquivos CSV: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656" y="10603955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17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32785" y="8297527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Escrita em Arquivos JSON: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14BDCC-8AA5-90A5-A937-718913E61BCE}"/>
              </a:ext>
            </a:extLst>
          </p:cNvPr>
          <p:cNvSpPr txBox="1"/>
          <p:nvPr/>
        </p:nvSpPr>
        <p:spPr>
          <a:xfrm>
            <a:off x="1086124" y="6231523"/>
            <a:ext cx="77438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Leitura de Arquivos JSON: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8982EE4-2937-47C8-0E8F-1E574BCA2D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616" y="4819906"/>
            <a:ext cx="6343382" cy="1304859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7A75F9A-874A-9B06-F646-70BB84F928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620" y="8786464"/>
            <a:ext cx="6323378" cy="166710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A7911FE9-7EB5-B108-3D75-80B9A46A5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666" y="6661119"/>
            <a:ext cx="6343381" cy="15051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AF45581-C85B-6A70-DE2D-7242F705F6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3620" y="875029"/>
            <a:ext cx="6323378" cy="344839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92B2D40-FE88-B70A-7023-B34A09062517}"/>
              </a:ext>
            </a:extLst>
          </p:cNvPr>
          <p:cNvSpPr txBox="1"/>
          <p:nvPr/>
        </p:nvSpPr>
        <p:spPr>
          <a:xfrm>
            <a:off x="1142666" y="445433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2 - Leitura e escrita de arquivos CSV: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479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3.3 Exceções e Tratamento de Erros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exceções são erros que ocorrem durante a execução de um programa. Em Python, podemos usar blocos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try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e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finally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para lidar com exceções e evitar que o programa pare de funcionar inesperadamente.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Tratamento de Exceções: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18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055597" y="6706985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3.4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979712" y="7190502"/>
            <a:ext cx="747848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programa que leia um arquivo de texto chamado "arquivo.txt" e conte o número de linhas e palavras no arquivo. Imprima os resultados.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Escreva um programa que leia um arquivo CSV chamado "dados.csv" contendo uma lista de alunos com seus nomes e notas. Calcule a média das notas de cada aluno e imprima os resultados.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programa que leia um arquivo JSON chamado "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dados.json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e imprima o conteúdo em um formato mais legível.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Implemente um programa que peça ao usuário para digitar um número inteiro. Em seguida, tente converter o valor digitado para inteiro. Se bem-sucedido, imprima o número; caso contrário, imprima uma mensagem de erro.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como manipular arquivos e dados em Python. A leitura e escrita em arquivos, o trabalho com formatos CSV e JSON e o tratamento de exceções são habilidades importantes para criar programas que interajam com dados externos e reajam a diferentes situações. Pratique os exercícios para aprimorar suas habilidades em manipulação de dados e continue sua jornada em Python!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464DBCD-7556-AD67-99EF-66785A11B1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293" y="2467472"/>
            <a:ext cx="7260905" cy="216247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E12D21E-A0E7-9CD3-3F8C-53A1BDF51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293" y="4797770"/>
            <a:ext cx="7260905" cy="190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184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Orientação a Objetos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4.1 Introdução à Orientação a Objetos (OO)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4.2 Classes e Objetos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4.3 Encapsulamento e Modificadores de Acesso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4.4 Herança e Polimorfismo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4.5 Composição e Agregação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4.6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4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19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abordar os conceitos de Programação Orientada a Objetos (POO) em Python. POO é um paradigma de programação que utiliza objetos para representar dados e comportamentos em seu código. Entender POO é fundamental para criar programas mais estruturados, modulares e reutilizáveis.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32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1381125" y="987199"/>
            <a:ext cx="68389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Impact" panose="020B0806030902050204" pitchFamily="34" charset="0"/>
              </a:rPr>
              <a:t>Sumário:</a:t>
            </a:r>
            <a:endParaRPr lang="pt-BR" sz="32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211034" y="3152037"/>
            <a:ext cx="4767943" cy="8032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1200" b="1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Introdução: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D1D5DB"/>
              </a:solidFill>
              <a:effectLst/>
              <a:latin typeface="Impact" panose="020B080603090205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O que é Python?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Por que aprender Python?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Configurando o ambiente Python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pt-BR" sz="1200" b="0" i="0" dirty="0">
              <a:solidFill>
                <a:srgbClr val="D1D5DB"/>
              </a:solidFill>
              <a:effectLst/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1: Fundamentos de Programação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1.1 Introdução à Programação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1.2 Variáveis e Tipos de Dados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1.3 Operadores Aritméticos e Expressões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1.4 Estruturas Condicionais (</a:t>
            </a:r>
            <a:r>
              <a:rPr lang="pt-BR" sz="1200" b="0" i="0" dirty="0" err="1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if</a:t>
            </a: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1200" b="0" i="0" dirty="0" err="1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else</a:t>
            </a: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1200" b="0" i="0" dirty="0" err="1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elif</a:t>
            </a: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1.5 Estruturas de Repetição (</a:t>
            </a:r>
            <a:r>
              <a:rPr lang="pt-BR" sz="1200" b="0" i="0" dirty="0" err="1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while</a:t>
            </a:r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, for)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1.6 Controle de Fluxo com Break e Continue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1.7 Funções e Modularização</a:t>
            </a:r>
          </a:p>
          <a:p>
            <a:pPr algn="just"/>
            <a:r>
              <a:rPr lang="pt-BR" sz="1200" b="0" i="0" dirty="0">
                <a:solidFill>
                  <a:srgbClr val="D1D5DB"/>
                </a:solidFill>
                <a:effectLst/>
                <a:latin typeface="Impact" panose="020B0806030902050204" pitchFamily="34" charset="0"/>
              </a:rPr>
              <a:t>1.8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2: Coleções de Dados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2.1 Listas e Operações com Listas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2.2 Tuplas e suas Características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2.3 Dicionários e Acesso aos Elementos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2.4 Conjuntos e suas Aplicações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2.5 Compreensão de Listas, Tuplas e Dicionários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2.6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3: Arquivos e Manipulação de Dados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3.1 Leitura e Escrita em Arquivos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3.2 Trabalhando com CSV e JSON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3.3 Exceções e Tratamento de Erros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3.4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4: Orientação a Objetos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4.1 Introdução à Orientação a Objetos (OO)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4.2 Classes e Objetos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4.3 Encapsulamento e Modificadores de Acesso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4.4 Herança e Polimorfismo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4.5 Composição e Agregação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4.6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5: Bibliotecas e Módulos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5.1 Explorando as Bibliotecas Padrão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5.2 Trabalhando com Módulos Externos (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pip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5.3 Criando e Utilizando seus Próprios Módulos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5.4 Exercícios Práticos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0CA835-BBB5-5D4C-E762-9819B693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A338967-8898-708A-42EF-4593D2AB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B304BD9-996A-F099-084B-CA2FC45F29DF}"/>
              </a:ext>
            </a:extLst>
          </p:cNvPr>
          <p:cNvSpPr txBox="1"/>
          <p:nvPr/>
        </p:nvSpPr>
        <p:spPr>
          <a:xfrm>
            <a:off x="4800600" y="3505200"/>
            <a:ext cx="3714750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6: Manipulação de Dados Avançada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6.1 Expressões Regulares (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Regex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6.2 Formatação de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Strings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6.3 Trabalhando com Data e Hora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6.4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7: Interfaces Gráficas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7.1 Introdução ao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Tkinter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7.2 Criando Janelas e Widgets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7.3 Eventos e Interação com o Usuário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7.4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8: Programação Web com Python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8.1 Introdução ao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Flask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8.2 Roteamento e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Templates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8.3 Banco de Dados com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SQLite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8.4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9: Introdução à Análise de Dados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9.1 Bibliotecas para Análise de Dados (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Numpy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 e Pandas)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9.2 Manipulação e Limpeza de Dados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9.3 Visualização de Dados (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Matplotlib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 e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Seaborn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9.4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Capítulo 10: Introdução à Inteligência Artificial com Python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10.1 Aprendizado de Máquina (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Machine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 Learning)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10.2 Visão Geral do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TensorFlow</a:t>
            </a:r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 e </a:t>
            </a:r>
            <a:r>
              <a:rPr lang="pt-BR" sz="1200" dirty="0" err="1">
                <a:solidFill>
                  <a:srgbClr val="D1D5DB"/>
                </a:solidFill>
                <a:latin typeface="Impact" panose="020B0806030902050204" pitchFamily="34" charset="0"/>
              </a:rPr>
              <a:t>Keras</a:t>
            </a:r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10.3 Criando um Modelo Simples de Aprendizado de Máquina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10.4 Exercícios Práticos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b="1" dirty="0">
                <a:solidFill>
                  <a:srgbClr val="FFFF00"/>
                </a:solidFill>
                <a:latin typeface="Impact" panose="020B0806030902050204" pitchFamily="34" charset="0"/>
              </a:rPr>
              <a:t>Conclusão:</a:t>
            </a:r>
          </a:p>
          <a:p>
            <a:pPr algn="just"/>
            <a:endParaRPr lang="pt-BR" sz="1200" dirty="0">
              <a:solidFill>
                <a:srgbClr val="D1D5DB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Recapitulação do Aprendizado</a:t>
            </a:r>
          </a:p>
          <a:p>
            <a:pPr algn="just"/>
            <a:r>
              <a:rPr lang="pt-BR" sz="1200" dirty="0">
                <a:solidFill>
                  <a:srgbClr val="D1D5DB"/>
                </a:solidFill>
                <a:latin typeface="Impact" panose="020B0806030902050204" pitchFamily="34" charset="0"/>
              </a:rPr>
              <a:t>Próximos Passos na Jornada Python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16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20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4.1 Introdução à Orientação a Objetos (OO)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Programação Orientada a Objetos é baseada na criação de classes, que são modelos para criar objetos. Uma classe define atributos (variáveis) e métodos (funções) que caracterizam um objeto. Os objetos são instâncias de uma classe, ou seja, são criados a partir do modelo definido.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DCCBC57-5A3F-A4A3-5154-CD01DD4BB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4" y="2580743"/>
            <a:ext cx="7478486" cy="331277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F1A8889-A3AD-AD28-4CB4-25301810A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14" y="8033690"/>
            <a:ext cx="7389628" cy="2673382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50214" y="6038290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4.2 Classes e Objetos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135028" y="6568485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 classe é a definição do modelo, enquanto um objeto é uma instância dessa classe. Os objetos são criados a partir da classe e possuem seus próprios atributos e métodos.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9583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96783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21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32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4.3 Encapsulamento e Modificadores de Acesso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Encapsulamento é um conceito que protege os atributos e métodos de uma classe, evitando que sejam acessados e modificados diretamente de fora da classe. Em Python, os modificadores de acesso são indicados pelo uso de "_" para atributos e métodos que não devem ser acessados diretamente.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3C836C-0774-8D94-05FB-08C93986B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527" y="2540435"/>
            <a:ext cx="7449244" cy="53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501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039363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22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32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4.4 Herança e Polimorfismo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Herança é um conceito que permite criar novas classes a partir de classes já existentes. A classe derivada (filha) herda os atributos e métodos da classe base (pai). Polimorfismo é a capacidade de objetos de classes diferentes responderem ao mesmo método.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77002D8-41C4-DF52-5E99-4DAF60694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32" y="2657301"/>
            <a:ext cx="7296217" cy="47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0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039363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23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32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4.5 Composição e Agregação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Composição é um conceito em que uma classe é composta por objetos de outras classes. A classe "todo" é formada pela combinação de objetos menores. Agregação é uma forma mais fraca de composição, em que um objeto pode existir independentemente do outro.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4F691EE-2E0E-983E-9B5F-58CF246507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312" y="2852590"/>
            <a:ext cx="7315513" cy="69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9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039363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3276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4.6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Retângulo: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classe chamada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Retangulo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que tenha atributos para representar a altura e a largura de um retângulo. Implemente métodos para calcular a área e o perímetro do retângulo.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Classe Livro: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classe chamada "Livro" com os atributos título, autor e ano de publicação. Implemente um método para exibir as informações do livro.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Herança e Polimorfismo: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classe base chamada "Animal" e classes derivadas como "Cachorro", "Gato" e "Pássaro". Implemente um método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emitir_som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em cada classe derivada que retorne o som característico do animal.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Composição de Classes: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classe chamada "Motor" que tenha atributos para representar a potência e o combustível de um motor. Em seguida, crie uma classe "Carro" com um objeto "Motor" como atributo. Implemente um método para exibir as informações do carro, incluindo os detalhes do motor.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 de Contatos: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uma classe "Contato" com os atributos nome, telefone 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Em seguida, crie uma classe "Agenda" que armazene uma lista de objetos "Contato". Implemente métodos para adicionar contatos, remover contatos e exibir a lista de contatos.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os conceitos fundamentais de Programação Orientada a Objetos em Python, incluindo a criação de classes, herança, polimorfismo, encapsulamento, composição e agregação. Pratique a criação de classes e objetos para desenvolver programas mais estruturados e flexíveis. A orientação a objetos é uma poderosa abordagem para resolver problemas complexos de maneira organizada e modular. Continue explorando e aprimorando suas habilidades em POO!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0131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Bibliotecas e Módulos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5.1 Explorando as Bibliotecas Padrão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5.2 Trabalhando com Módulos Externos (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pip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5.3 Criando e Utilizando seus Próprios Módulos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5.4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5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25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explorar como utilizar bibliotecas e módulos em Python para ampliar a funcionalidade de nossos programas. As bibliotecas oferecem uma vasta gama de recursos já implementados, enquanto os módulos nos permitem organizar nosso código de maneira mais eficiente.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998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26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5.1 Explorando as Bibliotecas Padrão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possui uma rica biblioteca padrão com diversos módulos que oferecem funcionalidades prontas para uso. Alguns exemplos incluem: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Funções matemáticas, como cálculo de raiz quadrada, logaritmos, etc.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random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Geração de números aleatórios.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Manipulação de datas e horas.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Interação com o sistema operacional, como manipulação de arquivos e diretórios.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json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Serialização 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desserialização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objetos em formato JSON.</a:t>
            </a: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Uso da biblioteca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math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05785" y="492357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5.2 Trabalhando com Módulos Externos (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pip</a:t>
            </a:r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)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105785" y="5446791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Além das bibliotecas padrão, também podemos utilizar módulos externos criados pela comunidade Python. O gerenciador de pacotes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pip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nos permite instalar e utilizar esses módulos facilmente.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Instalação e uso do módulo externo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B4712E7-B142-49DC-66FC-D6BB4ABB5E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3" y="3705330"/>
            <a:ext cx="6384061" cy="10764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2B50850-01BE-DC7C-3760-3CC4C532B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14" y="6912397"/>
            <a:ext cx="6384060" cy="38105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65384DD-92FB-F76C-D701-A287AC964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0213" y="7410091"/>
            <a:ext cx="6384059" cy="106694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D4012C2-A3E1-5F7B-2413-258A245792E8}"/>
              </a:ext>
            </a:extLst>
          </p:cNvPr>
          <p:cNvSpPr txBox="1"/>
          <p:nvPr/>
        </p:nvSpPr>
        <p:spPr>
          <a:xfrm>
            <a:off x="1150214" y="9426734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Você também pode criar seus próprios módulos em Python para organizar seu código de forma mais modular e reutilizável. Basta criar um arquivo Python com as funções ou classes que você deseja compartilhar.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Criando um módulo personalizado meu_modulo.py: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5897F83-F1F8-D5C4-5147-44EA45598F06}"/>
              </a:ext>
            </a:extLst>
          </p:cNvPr>
          <p:cNvSpPr txBox="1"/>
          <p:nvPr/>
        </p:nvSpPr>
        <p:spPr>
          <a:xfrm>
            <a:off x="1035286" y="8710205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5.3 Criando e Utilizando seus Próprios Módulos</a:t>
            </a:r>
            <a:endParaRPr lang="pt-B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463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27</a:t>
            </a:fld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052717" y="4521507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5.4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105785" y="5446791"/>
            <a:ext cx="7478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Calculadora Avançada: Crie um módulo personalizado contendo funções para calcular a média, o máximo e o mínimo de uma lista de números.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Manipulação de Arquivos: Utilize o módulo os para listar todos os arquivos de um diretório e o módulo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shutil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copiar um arquivo de um diretório para outro.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API de Clima: Utilize o módulo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fazer uma requisição à API de clima (por exemplo,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 exibir a temperatura atual para uma determinada cidade.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a utilizar bibliotecas e módulos em Python para ampliar as funcionalidades dos seus programas. A biblioteca padrão e os módulos externos oferecem uma grande quantidade de recursos prontos para uso, enquanto criar seus próprios módulos permite organizar e reutilizar seu código de forma mais eficiente. Continue aprimorando suas habilidades e explorando novas bibliotecas e módulos para se tornar um programador mais eficiente e produtivo em Python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524C39-77D4-5439-3087-826626FB3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4" y="563340"/>
            <a:ext cx="6384061" cy="144800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D54FB92-EB13-4287-6986-D6DB02717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14" y="2204651"/>
            <a:ext cx="6384060" cy="191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031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753845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28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3130640-9324-D2C6-8F41-353CBD40B587}"/>
              </a:ext>
            </a:extLst>
          </p:cNvPr>
          <p:cNvSpPr txBox="1"/>
          <p:nvPr/>
        </p:nvSpPr>
        <p:spPr>
          <a:xfrm>
            <a:off x="1061357" y="298146"/>
            <a:ext cx="7004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Conteúdo Extra: Python no Desenvolvimento de Aplicativos Móveis</a:t>
            </a:r>
            <a:endParaRPr lang="pt-BR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30F4E5-4619-8E54-EEB5-AF7607B820DA}"/>
              </a:ext>
            </a:extLst>
          </p:cNvPr>
          <p:cNvSpPr txBox="1"/>
          <p:nvPr/>
        </p:nvSpPr>
        <p:spPr>
          <a:xfrm>
            <a:off x="1157514" y="667478"/>
            <a:ext cx="747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Embora Python seja amplamente conhecido por suas aplicações no desenvolvimento web, ciência de dados e outras áreas, também é possível utilizá-lo no desenvolvimento de aplicativos móveis. Graças a algumas bibliotecas e frameworks específicos, Python pode ser uma escolha viável para a criação de apps para dispositivos móveis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93E2DB3-0B42-7C7A-F711-0853C4194CFE}"/>
              </a:ext>
            </a:extLst>
          </p:cNvPr>
          <p:cNvSpPr txBox="1"/>
          <p:nvPr/>
        </p:nvSpPr>
        <p:spPr>
          <a:xfrm>
            <a:off x="1157514" y="1613058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Kivy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é uma biblioteca de código aberto que permite o desenvolvimento de aplicativos móveis multiplataforma usando Python. Ele suporta Android, iOS, Windows, Linux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tornando-o uma excelente escolha para desenvolver aplicativos para diversas plataformas.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7F60A14-313D-4567-E537-33A3ECE8B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7514" y="2782609"/>
            <a:ext cx="6382996" cy="144653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69ADC5A-2AFF-841C-2088-FBA8C5C310DF}"/>
              </a:ext>
            </a:extLst>
          </p:cNvPr>
          <p:cNvSpPr txBox="1"/>
          <p:nvPr/>
        </p:nvSpPr>
        <p:spPr>
          <a:xfrm>
            <a:off x="1157514" y="4303752"/>
            <a:ext cx="7478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BeeWare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 projeto que visa permitir que os desenvolvedores usem Python para criar aplicativos nativos para várias plataformas, incluindo Android, iOS, Windows,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mais. Ele inclui ferramentas como o Toga (para criação de interfaces gráficas) e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Briefcase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(para empacotar o aplicativo para distribuição).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52587EE5-8CAC-06BD-F08F-79CB983713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7514" y="5652055"/>
            <a:ext cx="6382996" cy="2013569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C78A752-98BD-2E54-A84E-95794735D3CD}"/>
              </a:ext>
            </a:extLst>
          </p:cNvPr>
          <p:cNvSpPr txBox="1"/>
          <p:nvPr/>
        </p:nvSpPr>
        <p:spPr>
          <a:xfrm>
            <a:off x="1061357" y="7736211"/>
            <a:ext cx="7478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2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pt-BR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Subset</a:t>
            </a:r>
            <a:r>
              <a:rPr lang="pt-BR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Android (Pgs4a):</a:t>
            </a:r>
          </a:p>
          <a:p>
            <a:pPr algn="just"/>
            <a:endParaRPr lang="pt-BR" sz="12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2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você estiver interessado em desenvolver jogos para dispositivos Android usando Python, o Pgs4a pode ser uma opção interessante. Ele é uma versão do </a:t>
            </a:r>
            <a:r>
              <a:rPr lang="pt-BR" sz="12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Pygame</a:t>
            </a:r>
            <a:r>
              <a:rPr lang="pt-BR" sz="12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adaptada para o desenvolvimento de jogos para Android.</a:t>
            </a:r>
          </a:p>
          <a:p>
            <a:pPr algn="just"/>
            <a:endParaRPr lang="pt-BR" sz="12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2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814164E-62AC-4677-CAD3-25024AC45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7514" y="9208193"/>
            <a:ext cx="6382996" cy="14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186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Manipulação de Dados Avançada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6.1 Expressões Regulares (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Regex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6.2 Formatação de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Strings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6.3 Trabalhando com Data e Hora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6.4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6</a:t>
            </a: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29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abordar técnicas avançadas para manipulação de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strings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, bem como trabalhar com expressões regulares para busca e manipulação de padrões de texto. Além disso, aprenderemos como lidar com datas e horas em Python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367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1496784" y="2804432"/>
            <a:ext cx="635181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Introdução:</a:t>
            </a:r>
          </a:p>
          <a:p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2000249" y="5580289"/>
            <a:ext cx="601027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O que é Python?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Por que aprender Python?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32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Configurando o ambiente Python</a:t>
            </a:r>
          </a:p>
          <a:p>
            <a:endParaRPr lang="pt-BR" sz="280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D40CA835-BBB5-5D4C-E762-9819B6935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A338967-8898-708A-42EF-4593D2ABB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C81BCB-9D56-1BCA-9744-CA1CDE010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335984"/>
            <a:ext cx="1322616" cy="1322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61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3641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30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035286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6.1 Expressões Regulares (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Regex</a:t>
            </a:r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)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Expressões regulares são padrões utilizados para fazer buscas e manipulações em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forma flexível. Com o módulo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Python, podemos utilizar expressões regulares para encontrar, substituir e extrair informações de textos.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Buscar um padrão de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em um texto: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035286" y="4283710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6.2 Formatação de 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Strings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035286" y="4838570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oferece diversas maneiras de formatar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permitindo criar saídas formatadas de maneira mais legível e concisa.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Formatação de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01355E-018E-592C-71BB-257A3316A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3" y="2275329"/>
            <a:ext cx="6384059" cy="184321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6B1E3BA-052B-2321-3FDF-566C069498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213" y="6441487"/>
            <a:ext cx="6173061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49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31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6.3 Trabalhando com Data e Hora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módulo 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datetime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`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Python oferece funcionalidades para manipular datas e horas, permitindo realizar cálculos, formatações e obter informações detalhadas sobre datas.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- Trabalhando com Data e Hora: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05784" y="4550410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6.4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035286" y="5171747"/>
            <a:ext cx="747848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Validação de Email: Crie uma função que recebe um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como parâmetro e utiliza expressões regulares para verificar se ele é válido.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Máscara de CPF: Crie uma função que recebe um número de CPF como parâmetro e retorna o CPF formatado com a máscara "###.###.###-##".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Contagem de Dias: Crie uma função que recebe duas datas como parâmetro e retorna a diferença em dias entre elas.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técnicas avançadas para manipulação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utilizando expressões regulares, além de saber como formatar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forma elegante e como trabalhar com datas e horas em Python. Essas habilidades são úteis para lidar com diversos cenários de programação, como validação de dados, análise de textos e manipulação de datas. Continue praticando para aprimorar suas habilidades nessas áreas!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6F04168-4AEA-0304-A5B3-7D7CE770B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14" y="2325855"/>
            <a:ext cx="6422161" cy="195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976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Interfaces Gráficas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7.1 Introdução ao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Tkinter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7.2 Criando Janelas e Widgets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7.3 Eventos e Interação com o Usuário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7.4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7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32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explorar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Tkinter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, uma das bibliotecas mais populares para criação de interfaces gráficas em Python.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Tkinter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é uma ferramenta poderosa para desenvolver aplicativos com janelas, botões, caixas de texto e outros elementos interativos.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326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33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7.1 Introdução ao 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Tkinter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biblioteca padrão do Python que permite criar interfaces gráficas de forma rápida e simples. Ele utiliza a biblioteca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Tcl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por baixo dos panos e é amplamente utilizado para desenvolver aplicações desktop.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05785" y="1870933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7.2 Criando Janelas e Widgets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061356" y="2441878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começar a usar 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é necessário importá-lo no código: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39377A-5B3C-AD25-52FC-7E0D434AC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36" y="2828157"/>
            <a:ext cx="6411563" cy="29531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B0B5C4-C1E1-313D-8A13-23CE99AEAE98}"/>
              </a:ext>
            </a:extLst>
          </p:cNvPr>
          <p:cNvSpPr txBox="1"/>
          <p:nvPr/>
        </p:nvSpPr>
        <p:spPr>
          <a:xfrm>
            <a:off x="1105785" y="3213716"/>
            <a:ext cx="7478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criar uma janela básica, podemos utilizar a classe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e o método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mainloop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() para exibir a interface: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990F513-4D6F-CD69-7ECE-F1070C7DE8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2237" y="3814848"/>
            <a:ext cx="6411562" cy="96215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C7387460-840D-14C3-797F-7963FD9829FA}"/>
              </a:ext>
            </a:extLst>
          </p:cNvPr>
          <p:cNvSpPr txBox="1"/>
          <p:nvPr/>
        </p:nvSpPr>
        <p:spPr>
          <a:xfrm>
            <a:off x="1105785" y="4868302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adicionar widgets (elementos gráficos) à janela, usamos os construtores de cada tipo de widget, como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Label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Button,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Entry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etc. A seguir, criaremos um exemplo com um botão: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D25C7F5-2A6F-271B-1807-3D17A7C3DC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2237" y="5872429"/>
            <a:ext cx="6411561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30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34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7.3 Eventos e Interação com o Usuário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widgets podem interagir com o usuário por meio de eventos, como cliques de mouse ou pressionamentos de teclas. Podemos associar funções a esses eventos para executar ações específicas.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05784" y="4566774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7.2 Criando Janelas e Widgets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248660" y="5473413"/>
            <a:ext cx="747848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Calculadora Simples: Crie uma interface gráfica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uma calculadora simples com operações de adição, subtração, multiplicação e divisão.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Cadastro de Pessoas: Desenvolva uma aplicação que permita cadastrar informações de pessoas, como nome, idade e e-mail, e exiba essas informações em uma lista na interface.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Contador de Cliques: Crie um contador de cliques em um botão, onde cada clique aumenta um contador exibido na interface.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os conceitos básicos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como criar interfaces gráficas interativas em Python. Utilize essas habilidades para desenvolver suas próprias aplicações com uma interface amigável e agradável para o usuário.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as possibilidades de criação são amplas e você pode criar aplicações desktop personalizadas para diversas finalidades. Continue praticando e explorando mais recursos da biblioteca para aprimorar suas habilidades de desenvolvimento de interfaces gráficas em Python.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150F6C-27F7-1CC5-6468-492FCE616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786" y="1801773"/>
            <a:ext cx="6466590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247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Programação Web com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8.1 Introdução ao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Flask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8.2 Roteamento e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Templates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8.3 Banco de Dados com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SQLite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8.4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8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35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explorar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Flask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, um framework web minimalista para Python, que facilita a criação de aplicativos web de forma rápida e simples. Aprenderemos a criar rotas, renderizar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templates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, trabalhar com banco de dados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SQLite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resolver exercícios práticos.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0007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36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8.1 Introdução ao 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Flask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70776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microframework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web para Python, projetado para ser simples e fácil de usar. Ele permite criar aplicações web com facilidade, fornecendo as ferramentas necessárias para lidar com rotas, renderização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manipulação de solicitações e respostas HTTP.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91510" y="5514280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8.3 Banco de Dados com 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SQLite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191510" y="6182757"/>
            <a:ext cx="74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não inclui um banco de dados, mas podemos utilizar 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é um banco de dados leve e simples, adequado para muitas aplicações web. Para trabalhar com 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precisamos importar a biblioteca sqlite3 do Python.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CC07241-830B-9780-55B4-407962CDC20B}"/>
              </a:ext>
            </a:extLst>
          </p:cNvPr>
          <p:cNvSpPr txBox="1"/>
          <p:nvPr/>
        </p:nvSpPr>
        <p:spPr>
          <a:xfrm>
            <a:off x="1105785" y="2044918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8.2 Roteamento e </a:t>
            </a:r>
            <a:r>
              <a:rPr lang="pt-BR" sz="2800" dirty="0" err="1">
                <a:solidFill>
                  <a:schemeClr val="accent1"/>
                </a:solidFill>
                <a:latin typeface="Impact" panose="020B0806030902050204" pitchFamily="34" charset="0"/>
              </a:rPr>
              <a:t>Templates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4A81F-DFE3-1F4C-209A-D18CDF08081C}"/>
              </a:ext>
            </a:extLst>
          </p:cNvPr>
          <p:cNvSpPr txBox="1"/>
          <p:nvPr/>
        </p:nvSpPr>
        <p:spPr>
          <a:xfrm>
            <a:off x="1135313" y="2558672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criar um aplicativo web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é necessário importá-lo no código: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CA0CE32-E3EE-B9EF-6CDD-E7733D5AC8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10" y="2846033"/>
            <a:ext cx="6333240" cy="26682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3847DAF-7374-CF73-ABE2-4D2BDF1D99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13" y="7064708"/>
            <a:ext cx="6389437" cy="35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195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2498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37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8.4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061356" y="1515189"/>
            <a:ext cx="747848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Cadastro de Usuários: Crie uma aplicação web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que permita cadastrar informações de usuários (nome, idade, e-mail) e exiba os usuários cadastrados em uma página.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Agenda de Tarefas: Desenvolva uma aplicação web que permita adicionar, editar e excluir tarefas em uma agenda. As tarefas devem ser armazenadas em um banco de dados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Blog Pessoal: Crie um blog pessoal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onde você possa criar, editar e excluir postagens. As postagens devem ser armazenadas em um banco de dados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capítulo, você aprendeu a criar aplicações web usando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com roteamento, renderização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manipulação de banco de dados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SQLite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Continue praticando e explorando mais recursos 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criar aplicações web mais complexas e funcionais. 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ótima opção para desenvolvimento web em Python, e suas habilidades com esse framework podem abrir muitas oportunidades para criação de aplicações web personalizadas e dinâmicas.</a:t>
            </a:r>
            <a:endParaRPr lang="pt-BR" sz="16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718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Introdução à Análise de Dados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9.1 Bibliotecas para Análise de Dados (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Numpy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 e Pandas)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9.2 Manipulação e Limpeza de Dados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9.3 Visualização de Dados (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Matplotlib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 e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Seaborn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9.4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9</a:t>
            </a: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38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explorar algumas bibliotecas essenciais em Python para análise e visualização de dados. Veremos como utilizar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NumPy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o Pandas para lidar com dados numéricos e tabelas, respectivamente. Além disso, aprenderemos a manipular e limpar dados para prepará-los para análise. Em seguida, veremos como visualizar os dados usando as bibliotecas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Matplotlib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Seaborn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01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39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9.1 Bibliotecas para Análise de Dados (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NumPy</a:t>
            </a:r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 e Pandas)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15110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biblioteca fundamental para computação numérica em Python. Ele oferece suporte a matrizes e operações matemáticas eficientes, tornando-o ideal para análise numérica e científica de dados.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de uso do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64531" y="715049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9.2 Manipulação e Limpeza de Dados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105785" y="7671149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Antes de realizar a análise dos dados, é essencial manipulá-los e limpá-los para garantir que estejam em um formato adequado. Isso inclui remover valores ausentes, filtrar dados relevantes e realizar transformações nos dados, se necessário.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de manipulação e limpeza de dados: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4A81F-DFE3-1F4C-209A-D18CDF08081C}"/>
              </a:ext>
            </a:extLst>
          </p:cNvPr>
          <p:cNvSpPr txBox="1"/>
          <p:nvPr/>
        </p:nvSpPr>
        <p:spPr>
          <a:xfrm>
            <a:off x="1105785" y="3728647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Pandas é uma biblioteca poderosa para manipulação e análise de dados em Python. Ele fornece estruturas de dados flexíveis, como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permitem trabalhar com dados tabulares de maneira conveniente e eficiente.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de uso do Pandas: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636382-38C3-605D-D8ED-5A0357096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31" y="2114578"/>
            <a:ext cx="6450671" cy="14779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C53D9B3-9CEA-C62C-DCA5-27F953818B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4531" y="4980112"/>
            <a:ext cx="6420746" cy="208626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B8B0CDF-3C2A-BD9D-DEDF-C36A1C7EB5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4531" y="8945255"/>
            <a:ext cx="6353923" cy="176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44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378EFB5-E1A7-0BFE-D087-24FAD4F8EC42}"/>
              </a:ext>
            </a:extLst>
          </p:cNvPr>
          <p:cNvSpPr txBox="1"/>
          <p:nvPr/>
        </p:nvSpPr>
        <p:spPr>
          <a:xfrm>
            <a:off x="1061357" y="116490"/>
            <a:ext cx="826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i="0" dirty="0">
              <a:solidFill>
                <a:schemeClr val="accent1"/>
              </a:solidFill>
              <a:effectLst/>
              <a:latin typeface="Impact" panose="020B0806030902050204" pitchFamily="34" charset="0"/>
            </a:endParaRPr>
          </a:p>
          <a:p>
            <a:r>
              <a:rPr lang="pt-BR" sz="240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Introdução: Aprendendo Python, a linguagem amigável e poderosa</a:t>
            </a:r>
            <a:endParaRPr lang="pt-BR" sz="24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61357" y="1513338"/>
            <a:ext cx="7478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Bem-vindo ao mundo da programação em Python! Nesta introdução, vamos explorar os fundamentos da linguagem de programação Python e entender por que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ela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se tornou uma das opções mais populares para iniciantes e desenvolvedores experientes.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7DC5CA7-E8A9-4B67-8083-FDEFFEE7C10C}"/>
              </a:ext>
            </a:extLst>
          </p:cNvPr>
          <p:cNvSpPr txBox="1"/>
          <p:nvPr/>
        </p:nvSpPr>
        <p:spPr>
          <a:xfrm>
            <a:off x="1061357" y="2859501"/>
            <a:ext cx="587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 que é Python?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410FBE-7CC3-F708-4F14-D50D3425010F}"/>
              </a:ext>
            </a:extLst>
          </p:cNvPr>
          <p:cNvSpPr txBox="1"/>
          <p:nvPr/>
        </p:nvSpPr>
        <p:spPr>
          <a:xfrm>
            <a:off x="1061357" y="3453391"/>
            <a:ext cx="7396843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é uma linguagem de programação de alto nível, interpretada, de propósito geral e orientada a objetos. Foi criada por Guido van </a:t>
            </a:r>
            <a:r>
              <a:rPr lang="pt-BR" sz="1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Rossum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lançada pela primeira vez em 1991. O nome "Python" é inspirado no grupo humorístico britânico Monty Python, demonstrando o espírito divertido e amigável da linguagem.</a:t>
            </a:r>
          </a:p>
          <a:p>
            <a:pPr algn="just"/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6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10542573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</a:t>
            </a:fld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4CE8F40-83BE-5FC3-818A-CDBDC8137485}"/>
              </a:ext>
            </a:extLst>
          </p:cNvPr>
          <p:cNvSpPr txBox="1"/>
          <p:nvPr/>
        </p:nvSpPr>
        <p:spPr>
          <a:xfrm>
            <a:off x="1061356" y="5415035"/>
            <a:ext cx="739684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Facilidade de Aprendizado: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foi projetada para ser legível e fácil de entender, com uma sintaxe clara e concisa. Isso a torna uma excelente escolha para iniciantes que desejam dar os primeiros passos na programação.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Versatilidade: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é uma linguagem extremamente versátil, permitindo que você crie uma ampla variedade de aplicativos, desde pequenos scripts até aplicativos web complexos, ciência de dados, inteligência artificial, automação, jogos e muito mais.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 Ativa e Bibliotecas Ricas: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comunidade Python é vasta e ativa, o que significa que você terá acesso a inúmeras bibliotecas e frameworks desenvolvidos pela comunidade para ajudar em diversas tarefas.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Multiplataforma: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é compatível com diferentes sistemas operacionais, como Windows, </a:t>
            </a:r>
            <a:r>
              <a:rPr lang="pt-BR" sz="1600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Linux, permitindo que você desenvolva e execute seus programas em várias plataformas.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Mercado de Trabalho: </a:t>
            </a:r>
            <a:r>
              <a:rPr lang="pt-BR" sz="16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demanda por desenvolvedores Python tem crescido constantemente, tornando-se uma das habilidades mais procuradas na indústria de tecnologia.</a:t>
            </a:r>
          </a:p>
          <a:p>
            <a:endParaRPr lang="pt-BR" sz="16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B3AB41-04AE-D89C-7066-7C70DFAF0148}"/>
              </a:ext>
            </a:extLst>
          </p:cNvPr>
          <p:cNvSpPr txBox="1"/>
          <p:nvPr/>
        </p:nvSpPr>
        <p:spPr>
          <a:xfrm>
            <a:off x="1061357" y="4899029"/>
            <a:ext cx="5878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Por que aprender Python?</a:t>
            </a:r>
          </a:p>
        </p:txBody>
      </p:sp>
    </p:spTree>
    <p:extLst>
      <p:ext uri="{BB962C8B-B14F-4D97-AF65-F5344CB8AC3E}">
        <p14:creationId xmlns:p14="http://schemas.microsoft.com/office/powerpoint/2010/main" val="4273580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40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9.3 Visualização de Dados (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Matplotlib</a:t>
            </a:r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Seaborn</a:t>
            </a:r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)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15110"/>
            <a:ext cx="747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visualização de dados é uma etapa crucial na análise de dados. As bibliotecas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oferecem ferramentas poderosas para criar gráficos e visualizações informativas.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de visualização de dados com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105785" y="6374138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9.4 Exercícios Práticos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061357" y="6970754"/>
            <a:ext cx="7478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Usando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crie um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números aleatórios e calcule sua média, mediana e desvio padrão.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 o Pandas para ler um arquivo CSV com dados de vendas e filtre os registros com vendas acima de um valor específico.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Limpe os dados de um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Pandas removendo registros com valores ausentes e preenchendo os valores faltantes com zeros.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gráfico de linhas usando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visualizar a tendência de crescimento das vendas ao longo do tempo.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criar um gráfico de barras que mostre a distribuição das vendas por região.</a:t>
            </a: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a conclusão deste capítulo, você estará preparado para explorar e analisar dados de forma mais profunda usando Python, bem como criar visualizações informativas para comunicar os resultados de suas análises. A combinação das bibliotecas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Pandas,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poderosa e essencial para a análise de dados em Python.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B75470-C602-1980-DA94-F695A6290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31" y="1887471"/>
            <a:ext cx="6353923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08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Introdução à Inteligência Artificial com Python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1963350" y="5829274"/>
            <a:ext cx="65804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10.1 Aprendizado de Máquina (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Machine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 Learning)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10.2 Visão Geral do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TensorFlow</a:t>
            </a:r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 e </a:t>
            </a:r>
            <a:r>
              <a:rPr lang="pt-BR" sz="2400" dirty="0" err="1">
                <a:solidFill>
                  <a:srgbClr val="FFFF00"/>
                </a:solidFill>
                <a:latin typeface="Impact" panose="020B0806030902050204" pitchFamily="34" charset="0"/>
              </a:rPr>
              <a:t>Keras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10.3 Criando um Modelo Simples de Aprendizado de Máquina</a:t>
            </a:r>
          </a:p>
          <a:p>
            <a:pPr algn="just"/>
            <a:r>
              <a:rPr lang="pt-BR" sz="2400" dirty="0">
                <a:solidFill>
                  <a:srgbClr val="FFFF00"/>
                </a:solidFill>
                <a:latin typeface="Impact" panose="020B0806030902050204" pitchFamily="34" charset="0"/>
              </a:rPr>
              <a:t>10.4 Exercícios Práticos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10</a:t>
            </a:r>
            <a:endParaRPr lang="pt-BR" sz="6600" b="1" i="0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Impact" panose="020B0806030902050204" pitchFamily="34" charset="0"/>
            </a:endParaRP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41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Neste capítulo, vamos explorar algumas bibliotecas essenciais em Python para análise e visualização de dados. Veremos como utilizar o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NumPy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o Pandas para lidar com dados numéricos e tabelas, respectivamente. Além disso, aprenderemos a manipular e limpar dados para prepará-los para análise. Em seguida, veremos como visualizar os dados usando as bibliotecas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Matplotlib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 e </a:t>
            </a:r>
            <a:r>
              <a:rPr lang="pt-BR" b="0" i="0" dirty="0" err="1">
                <a:solidFill>
                  <a:srgbClr val="D1D5DB"/>
                </a:solidFill>
                <a:effectLst/>
                <a:latin typeface="Söhne"/>
              </a:rPr>
              <a:t>Seaborn</a:t>
            </a:r>
            <a:r>
              <a:rPr lang="pt-BR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  <a:endParaRPr lang="pt-BR" dirty="0">
              <a:solidFill>
                <a:srgbClr val="D2ECB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0833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42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10.1 Aprendizado de Máquina (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Machine</a:t>
            </a:r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 Learning)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915110"/>
            <a:ext cx="747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Aprendizado de Máquina é uma subárea da inteligência artificial que permite que os computadores aprendam a partir de dados sem serem explicitamente programados. Ele busca identificar padrões e tomar decisões baseadas em experiências anteriores, permitindo que os algoritmos melhorem seu desempenho ao longo do tempo.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23B9056B-32AA-7B33-30C4-67E0B2482565}"/>
              </a:ext>
            </a:extLst>
          </p:cNvPr>
          <p:cNvSpPr txBox="1"/>
          <p:nvPr/>
        </p:nvSpPr>
        <p:spPr>
          <a:xfrm>
            <a:off x="1054075" y="3576743"/>
            <a:ext cx="74784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10.3 Criando um Modelo Simples de Aprendizado de Máquina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9ACDB0A-9585-3F6E-F8F6-20BA6152C27B}"/>
              </a:ext>
            </a:extLst>
          </p:cNvPr>
          <p:cNvSpPr txBox="1"/>
          <p:nvPr/>
        </p:nvSpPr>
        <p:spPr>
          <a:xfrm>
            <a:off x="1068639" y="4425057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Vamos criar um modelo simples de Aprendizado de Máquina para classificação de flores Iris usando o conjunto de dados famoso "Iris". O objetivo é treinar o modelo para classificar as flores em três categorias: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setosa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versicolor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virginica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 de código: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F6BE653-136E-534D-E08B-DD325F2B290D}"/>
              </a:ext>
            </a:extLst>
          </p:cNvPr>
          <p:cNvSpPr txBox="1"/>
          <p:nvPr/>
        </p:nvSpPr>
        <p:spPr>
          <a:xfrm>
            <a:off x="1081973" y="2389875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são duas das principais bibliotecas de Aprendizado de Máquina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Learning em Python.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plataforma de código aberto desenvolvida pelo Google para construir e treinar modelos de aprendizado de máquina, especialmente modelos de redes neurais. Já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é uma API de alto nível que roda sobre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simplificando a criação e treinamento de redes neurais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CCF6E1B-5842-342F-6B18-C75C0998F040}"/>
              </a:ext>
            </a:extLst>
          </p:cNvPr>
          <p:cNvSpPr txBox="1"/>
          <p:nvPr/>
        </p:nvSpPr>
        <p:spPr>
          <a:xfrm>
            <a:off x="1105785" y="1869217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10.2 Visão Geral do 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TensorFlow</a:t>
            </a:r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 e </a:t>
            </a:r>
            <a:r>
              <a:rPr lang="pt-BR" sz="2400" dirty="0" err="1">
                <a:solidFill>
                  <a:schemeClr val="accent1"/>
                </a:solidFill>
                <a:latin typeface="Impact" panose="020B0806030902050204" pitchFamily="34" charset="0"/>
              </a:rPr>
              <a:t>Keras</a:t>
            </a:r>
            <a:endParaRPr lang="pt-BR" sz="2400" dirty="0">
              <a:solidFill>
                <a:schemeClr val="accent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93AE2D4-DCE9-D1F4-FF20-B8B70BE8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531" y="5583771"/>
            <a:ext cx="6356409" cy="212766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5EABA6EB-1927-B9A1-F8A7-3199BA8BBC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4531" y="7820050"/>
            <a:ext cx="6356409" cy="138920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5E761F83-2367-C71D-4498-09959EE2A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59" y="9257556"/>
            <a:ext cx="6366681" cy="13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7786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43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913DCEC-C422-7B8E-14CE-8FAFC5073E5B}"/>
              </a:ext>
            </a:extLst>
          </p:cNvPr>
          <p:cNvSpPr txBox="1"/>
          <p:nvPr/>
        </p:nvSpPr>
        <p:spPr>
          <a:xfrm>
            <a:off x="1105785" y="447556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10.4 Exercícios Práticos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97BCB89-CD9F-3E72-E017-D1781A0E8531}"/>
              </a:ext>
            </a:extLst>
          </p:cNvPr>
          <p:cNvSpPr txBox="1"/>
          <p:nvPr/>
        </p:nvSpPr>
        <p:spPr>
          <a:xfrm>
            <a:off x="1105785" y="1136090"/>
            <a:ext cx="74784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Crie um modelo de regressão linear para prever o preço de casas com base em dados históricos de vendas.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Utilize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construir uma rede neural profunda (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Neural Network) para classificar imagens do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MNIST (dígitos escritos à mão) em suas respectivas categorias (0 a 9).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Explore outros algoritmos de Aprendizado de Máquina, como Árvores de Decisão, Florestas Aleatórias,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entre outros, e compare suas performances em um conjunto de dados de sua escolha.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Aprendizado de Máquina oferece inúmeras possibilidades para resolver problemas complexos em diversas áreas, desde classificação e regressão até processamento de linguagem natural e reconhecimento de padrões. Experimente e divirta-se explorando as diversas técnicas e algoritmos disponíveis nesse campo fascinante!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3F4914-3363-24BA-E3FF-90A5C0919527}"/>
              </a:ext>
            </a:extLst>
          </p:cNvPr>
          <p:cNvSpPr txBox="1"/>
          <p:nvPr/>
        </p:nvSpPr>
        <p:spPr>
          <a:xfrm>
            <a:off x="1105785" y="4725642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Recapitulação do Aprendizado: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3B1E72E-8685-5CEC-1AE4-2647CD66F10A}"/>
              </a:ext>
            </a:extLst>
          </p:cNvPr>
          <p:cNvSpPr txBox="1"/>
          <p:nvPr/>
        </p:nvSpPr>
        <p:spPr>
          <a:xfrm>
            <a:off x="1105785" y="5187307"/>
            <a:ext cx="7478486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Neste ebook, exploramos os principais conceitos e recursos da linguagem de programação Python. Começamos pelos fundamentos básicos, incluindo variáveis, tipos de dados, estruturas condicionais e de repetição, funções e modularização. Em seguida, mergulhamos nas bibliotecas padrão do Python, aprendendo a trabalhar com listas, dicionários, arquivos e muito mais.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Avançamos para tópicos mais avançados, como tratamento de exceções, programação orientada a objetos, manipulação de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expressões regulares e trabalhos com datas e horas. Exploramos também como criar interfaces gráficas com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desenvolver aplicações web com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prendemos sobre o uso de bibliotecas externas e como criar nossos próprios módulos em Python. Em seguida, vimos como usar 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o Pandas para análise de dados, manipulação e visualização.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Foi apresentado Aprendizado de Máquina com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Criamos modelos de regressão linear, redes neurais e exploramos outros algoritmos para classificação e regressão.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5406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06D5D9-5470-CF75-1411-B443647CEE73}"/>
              </a:ext>
            </a:extLst>
          </p:cNvPr>
          <p:cNvSpPr txBox="1"/>
          <p:nvPr/>
        </p:nvSpPr>
        <p:spPr>
          <a:xfrm>
            <a:off x="1118168" y="462796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Próximos Passos na Jornada Python: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02D591B-7ADA-88E2-A076-E84408439D08}"/>
              </a:ext>
            </a:extLst>
          </p:cNvPr>
          <p:cNvSpPr txBox="1"/>
          <p:nvPr/>
        </p:nvSpPr>
        <p:spPr>
          <a:xfrm>
            <a:off x="1061356" y="1197821"/>
            <a:ext cx="747848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aprendizado em Python é uma jornada contínua e cheia de possibilidades. À medida que você avança em seus estudos, aqui estão alguns próximos passos para aprimorar suas habilidades: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Aprofundar-se em Aprendizado de Máquina e IA: Continue explorando o mundo do Aprendizado de Máquina e da Inteligência Artificial. Estude técnicas avançadas, como redes neurais profundas, aprendizado por reforço e processamento de linguagem natural.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Explorar Frameworks Web: Além do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Flask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existem outros frameworks web em Python, como Django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Experimente diferentes frameworks e descubra qual atende melhor às suas necessidades.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Aprender sobre Big Data e Ciência de Dados: Dê uma olhada em ferramentas e bibliotecas como Spark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Hadoop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trabalhar com big data. Explore também outras bibliotecas populares de ciência de dados, como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SciPy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Scrapy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Participar de Comunidades e Projetos Open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Junte-se a comunidades de Python, participe de eventos e projetos open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 colaboração com outros desenvolvedores ajudará a aprimorar suas habilidades e expandir sua rede profissional.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Desenvolver Projetos Práticos: A melhor forma de aprender é colocar o conhecimento em prática. Desenvolva projetos pessoais e trabalhos reais para aplicar suas habilidades e resolver problemas do mundo real.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065B33C-9C6B-F520-ABC0-044EE7C2A77B}"/>
              </a:ext>
            </a:extLst>
          </p:cNvPr>
          <p:cNvSpPr txBox="1"/>
          <p:nvPr/>
        </p:nvSpPr>
        <p:spPr>
          <a:xfrm>
            <a:off x="1118166" y="6552610"/>
            <a:ext cx="72381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Conclusão: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A28637B-EB78-327A-6295-637C6696FDB5}"/>
              </a:ext>
            </a:extLst>
          </p:cNvPr>
          <p:cNvSpPr txBox="1"/>
          <p:nvPr/>
        </p:nvSpPr>
        <p:spPr>
          <a:xfrm>
            <a:off x="1118168" y="7014275"/>
            <a:ext cx="747848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 é uma linguagem poderosa e versátil, amplamente usada em diversos domínios, desde desenvolvimento web e ciência de dados até IA e automação. Neste ebook, você adquiriu um sólido conhecimento dos fundamentos da linguagem e explorou várias bibliotecas e conceitos avançados.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Continue praticando e se aprofundando nas áreas que mais lhe interessam. O aprendizado é contínuo, e com dedicação e curiosidade, você poderá alcançar grandes conquistas em sua jornada com Python. Mantenha-se atualizado com as tendências e novidades da comunidade Python e nunca pare de aprender e se desafiar.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Desejo-lhe muito sucesso em sua jornada Python!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Happy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coding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! 🚀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923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Gabarito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FC5752-1493-9425-DA4B-9DB3AAA2B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135" y="3288631"/>
            <a:ext cx="6967222" cy="696722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D8C0A05-865B-60B0-DA53-4C39DF47E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8841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Crie um programa que solicite a idade do usuário e informe se ele é maior ou menor de idade:</a:t>
            </a:r>
            <a:endParaRPr lang="pt-BR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46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4645" y="4501408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Escreva uma função que calcule o fatorial de um número dado: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C976A73-4163-A099-20E7-4455840B9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68858"/>
            <a:ext cx="6446006" cy="23911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78E31-047D-1C5A-2FB9-66783F4CB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5045" y="4981726"/>
            <a:ext cx="6433961" cy="252401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E6BB299-5DA6-C90B-941F-ECF9883E907A}"/>
              </a:ext>
            </a:extLst>
          </p:cNvPr>
          <p:cNvSpPr txBox="1"/>
          <p:nvPr/>
        </p:nvSpPr>
        <p:spPr>
          <a:xfrm>
            <a:off x="1049309" y="7735210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Faça um programa que itere de 1 a 10 e imprima os números pares: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F226806-85B0-D456-6C39-FDA2BF20C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3760" y="8265685"/>
            <a:ext cx="6355247" cy="210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021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</a:t>
            </a:r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.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Calculadora Simples: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47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42307" y="6596771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5. Conversor de Temperatura::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9BD7F23-C586-BBD6-667A-A2B2565FD3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39781"/>
            <a:ext cx="6438900" cy="480127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592DDF7-E641-D0C0-E72B-E7261286E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628" y="7052673"/>
            <a:ext cx="6441821" cy="36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4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6. Validação de Senha: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48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4645" y="4501408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Fibonacci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6BB299-5DA6-C90B-941F-ECF9883E907A}"/>
              </a:ext>
            </a:extLst>
          </p:cNvPr>
          <p:cNvSpPr txBox="1"/>
          <p:nvPr/>
        </p:nvSpPr>
        <p:spPr>
          <a:xfrm>
            <a:off x="1049309" y="7735210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Jogo de Adivinhação: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6A31A6-3B99-FA64-381C-122D06D984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722763"/>
            <a:ext cx="6446007" cy="261021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12C03F9-CBDB-E1B8-30BE-5FF40223E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992432"/>
            <a:ext cx="6446007" cy="25816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D9C1F0-A1ED-6C4E-2A94-3CEFCE0E5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8" y="8093624"/>
            <a:ext cx="6446007" cy="261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1556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2</a:t>
            </a:r>
            <a:r>
              <a:rPr lang="pt-BR" sz="2800" dirty="0">
                <a:solidFill>
                  <a:schemeClr val="accent1"/>
                </a:solidFill>
                <a:latin typeface="Impact" panose="020B0806030902050204" pitchFamily="34" charset="0"/>
              </a:rPr>
              <a:t>.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61356" y="91934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Crie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uma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lista com os números de 1 a 10 e imprima os números ímpares: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49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61357" y="3067429"/>
            <a:ext cx="7478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Crie uma tupla com as cores do arco-íris e imprima cada cor em uma linha:</a:t>
            </a:r>
            <a:endParaRPr lang="pt-BR" sz="1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127A69-BE16-9710-4A4A-829BCF7F03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551" y="1257903"/>
            <a:ext cx="6396453" cy="17623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C89EC1D-25A6-2DA3-F819-E940A1287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51" y="3375206"/>
            <a:ext cx="6446007" cy="1410429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56121E0-45BE-D742-ABF0-3A11595A507A}"/>
              </a:ext>
            </a:extLst>
          </p:cNvPr>
          <p:cNvSpPr txBox="1"/>
          <p:nvPr/>
        </p:nvSpPr>
        <p:spPr>
          <a:xfrm>
            <a:off x="1143000" y="4817629"/>
            <a:ext cx="7296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Crie um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dicionário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o nome e a idade de três pessoas. Verifique se uma pessoa específica está no dicionário e remova uma das pessoas: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7C288D0-54C5-6690-2BE2-F35AE1CF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550" y="5434398"/>
            <a:ext cx="6396453" cy="245434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889298-224F-1D5B-AC32-5F2F5121A52E}"/>
              </a:ext>
            </a:extLst>
          </p:cNvPr>
          <p:cNvSpPr txBox="1"/>
          <p:nvPr/>
        </p:nvSpPr>
        <p:spPr>
          <a:xfrm>
            <a:off x="1051832" y="7933000"/>
            <a:ext cx="747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 Crie dois conjuntos, um com os números pares de 1 a 10 e outro com os números primos de 1 a 10. Imprima a união e a interseção desses conjuntos:</a:t>
            </a:r>
            <a:endParaRPr lang="pt-BR" sz="1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F4FF925A-5CAF-D8A0-5A0A-7FF3F59468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8456220"/>
            <a:ext cx="6446003" cy="225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3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Configurando o ambiente Python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61357" y="1594566"/>
            <a:ext cx="747848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Antes de começarmos a escrever código em Python, você precisará configurar um ambiente de desenvolvimento. Existem algumas maneiras de fazer isso, mas a mais comum é usando o Python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Interpreter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um editor de texto ou uma IDE (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Integrated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 algn="just"/>
            <a:endParaRPr lang="pt-BR" sz="1600" b="1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Instalação do Python: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Acesse o site oficial do Python 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(https://www.python.org/)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 faça o download da versão mais recente. Siga as instruções de instalação específicas para o seu sistema operacional.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IDE ou Editor de Texto: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Você pode optar por usar uma IDE como 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PyCharm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 o Visual Studio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que oferecem recursos adicionais, como depuração e gerenciamento de projetos. Se preferir algo mais simples, pode usar um editor de texto como o Sublime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 o Visual Studio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Testando a Instalação: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Abra o terminal ou prompt de comando e digite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--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verificar se a instalação foi concluída com êxito.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o ambiente configurado, você está pronto para começar sua jornada em Python!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9745047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</a:t>
            </a:fld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8BBFE78-F262-2EBA-DCB9-5007082491A0}"/>
              </a:ext>
            </a:extLst>
          </p:cNvPr>
          <p:cNvSpPr txBox="1"/>
          <p:nvPr/>
        </p:nvSpPr>
        <p:spPr>
          <a:xfrm>
            <a:off x="978511" y="7230205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próximo capítulo, abordaremos os conceitos fundamentais de programação, incluindo variáveis, tipos de dados, estruturas condicionais e de repetição. Vamos mergulhar de cabeça e começar a escrever nosso primeiro código em Python!</a:t>
            </a:r>
          </a:p>
        </p:txBody>
      </p:sp>
    </p:spTree>
    <p:extLst>
      <p:ext uri="{BB962C8B-B14F-4D97-AF65-F5344CB8AC3E}">
        <p14:creationId xmlns:p14="http://schemas.microsoft.com/office/powerpoint/2010/main" val="6271311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3.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Crie um programa que leia um arquivo de texto chamado "arquivo.txt" e conte o número de linhas e palavras no arquivo. Imprima 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resultados.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50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4645" y="4501408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Fibonacci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6BB299-5DA6-C90B-941F-ECF9883E907A}"/>
              </a:ext>
            </a:extLst>
          </p:cNvPr>
          <p:cNvSpPr txBox="1"/>
          <p:nvPr/>
        </p:nvSpPr>
        <p:spPr>
          <a:xfrm>
            <a:off x="1049309" y="7735210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Jogo de Adivinhação: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12C03F9-CBDB-E1B8-30BE-5FF40223E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4992432"/>
            <a:ext cx="6438901" cy="258163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FD9C1F0-A1ED-6C4E-2A94-3CEFCE0E5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8" y="8093624"/>
            <a:ext cx="6438901" cy="26134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307C2281-63F6-F174-036F-5D9DAE01F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1708108"/>
            <a:ext cx="6438901" cy="281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51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4.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Classe Retângulo: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51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4645" y="4501408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Classe Livro: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6BB299-5DA6-C90B-941F-ECF9883E907A}"/>
              </a:ext>
            </a:extLst>
          </p:cNvPr>
          <p:cNvSpPr txBox="1"/>
          <p:nvPr/>
        </p:nvSpPr>
        <p:spPr>
          <a:xfrm>
            <a:off x="1049309" y="7735210"/>
            <a:ext cx="7478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Herança e Polimorfismo: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1BA5EF-0D37-3A24-E8D4-4547183AC2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455911"/>
            <a:ext cx="6391276" cy="301945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06A2B98-7B88-D9E8-CECC-8C0D76E01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833778"/>
            <a:ext cx="6391276" cy="284762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8F39817-D696-4E77-944A-343F70EF19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8104543"/>
            <a:ext cx="6391276" cy="26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29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5.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521814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Calculadora Avançada - Módulo personalizado: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Vamos criar um módulo chamado "calculadora_avancada.py" que contém três funções para calcular a média, o máximo e o mínimo de uma lista de números: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52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5597" y="6358449"/>
            <a:ext cx="747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Agora, em outro arquivo Python, podemos utilizar esse módulo para realizar os cálculos: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2CD1D6-456B-28A9-B734-425FBC610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3084435"/>
            <a:ext cx="6391276" cy="23339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D3C0BF-D526-F157-AE10-3438D3E93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7298961"/>
            <a:ext cx="6391276" cy="272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092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5.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521814"/>
            <a:ext cx="7478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Manipulação de Arquivos - Listar e Copiar: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listar todos os arquivos de um diretório, utilizaremos o módulo os: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53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5597" y="5889118"/>
            <a:ext cx="7478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Para copiar um arquivo de um diretório para outro, utilizaremos o módulo 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shutil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49B2C55-70BA-57C9-3093-B5EC51B43D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2778109"/>
            <a:ext cx="6391276" cy="191479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76A6D91-6080-266B-0C70-43A47651DE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7310290"/>
            <a:ext cx="6391276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7794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5.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521814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API de Clima - Exibindo a Temperatura Atual:</a:t>
            </a:r>
          </a:p>
          <a:p>
            <a:pPr algn="just"/>
            <a:endParaRPr lang="pt-BR" sz="1600" b="1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Vamos utilizar o módulo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fazer uma requisição à API de clima 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exibir a temperatura atual para uma determinada cidade::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54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55597" y="5889118"/>
            <a:ext cx="7478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Observações:</a:t>
            </a:r>
          </a:p>
          <a:p>
            <a:pPr algn="just"/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 exemplo de API de clima, é necessário ter uma chave de API válida do 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OpenWeatherMap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Você pode se cadastrar no site deles para obter uma chave gratuita.</a:t>
            </a:r>
          </a:p>
          <a:p>
            <a:pPr algn="just"/>
            <a:endParaRPr lang="pt-BR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Lembre-se de substituir "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caminho_do_diretorio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caminho_do_arquivo_origem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"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caminho_do_diretorio_destino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", "Nome da cidade" e "</a:t>
            </a:r>
            <a:r>
              <a:rPr lang="pt-BR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sua_chave_de_api</a:t>
            </a:r>
            <a:r>
              <a:rPr lang="pt-BR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pelos valores adequados em cada exemplo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655B9CD-3FBD-0BAD-0D10-3651C55BA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2758764"/>
            <a:ext cx="7391084" cy="27847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0AD1EFB-40D9-5640-8BEA-4C14EA2DC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239" y="3815390"/>
            <a:ext cx="1028844" cy="28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027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6.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Validação de Email: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55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61357" y="4743975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Máscara de CPF: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C2C2D3-879C-B7BC-46E6-A9459E67D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96713"/>
            <a:ext cx="6362239" cy="325800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55443AC-B35C-0908-5717-281BF9673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385379"/>
            <a:ext cx="6362239" cy="349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711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6.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Contagem de Dias: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9668847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56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143000" y="5628713"/>
            <a:ext cx="74784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Nas resoluções acima, criamos três funções que utilizam expressões regulares, formatação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strings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manipulação de datas para resolver os exercícios propostos. Com essas funções, você pode realizar validação de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emails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formatar CPFs e calcular a diferença em dias entre duas datas. Continue praticando e aprimorando suas habilidades em Python para resolver mais desafios e projetos cada vez mais complexos.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EBD6BB-D234-E448-6A53-0752D8BE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552566"/>
            <a:ext cx="6457950" cy="37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1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7.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Calculadora </a:t>
            </a:r>
            <a:r>
              <a:rPr lang="pt-BR" sz="16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Simples:Validação</a:t>
            </a: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 Email: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57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2248201" y="7334775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Máscara de CPF: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2EEA46-AAC9-CBF8-A95C-33CAF42E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96713"/>
            <a:ext cx="6377940" cy="750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84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7.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Cadastro de Pessoas: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ADD444-AFC2-6B42-76F3-70463ACD4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493780"/>
            <a:ext cx="6362239" cy="498596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A2FA8AA-2122-CD78-41A3-43BD239B75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576813"/>
            <a:ext cx="6362239" cy="400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222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7.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Contador de Cliques: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59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5B42EC4-C8A7-4D03-21F3-6B9355BB1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826058"/>
            <a:ext cx="6457950" cy="583478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A2617-F1BB-BFCD-5D83-B785397F234C}"/>
              </a:ext>
            </a:extLst>
          </p:cNvPr>
          <p:cNvSpPr txBox="1"/>
          <p:nvPr/>
        </p:nvSpPr>
        <p:spPr>
          <a:xfrm>
            <a:off x="1055597" y="7906305"/>
            <a:ext cx="747848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Nas resoluções acima, desenvolvemos três aplicações com interfaces gráficas utilizando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 primeira é uma calculadora simples com as operações de adição, subtração, multiplicação e divisão. A segunda é um cadastro de pessoas com nome, idade e e-mail, exibindo as informações em uma lista na interface. E, por último, criamos um contador de cliques em um botão, mostrando o número de cliques na interface.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 essas soluções, você pode aprimorar suas habilidades em desenvolvimento de interfaces gráficas em Python com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criar aplicações desktop interativas e funcionais. Continue praticando e explorando mais recursos do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expandir suas possibilidades de criação.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45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53AA69C-4A9A-F3F2-0DE1-5BB98409C0EF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E64832B-B798-314A-ACB9-2CAF1A16B44F}"/>
              </a:ext>
            </a:extLst>
          </p:cNvPr>
          <p:cNvSpPr txBox="1"/>
          <p:nvPr/>
        </p:nvSpPr>
        <p:spPr>
          <a:xfrm>
            <a:off x="473529" y="3579009"/>
            <a:ext cx="893172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i="0" dirty="0">
                <a:solidFill>
                  <a:srgbClr val="FF0000"/>
                </a:solidFill>
                <a:effectLst/>
                <a:latin typeface="Impact" panose="020B0806030902050204" pitchFamily="34" charset="0"/>
              </a:rPr>
              <a:t>Fundamentos de Programação:</a:t>
            </a:r>
          </a:p>
          <a:p>
            <a:endParaRPr lang="pt-BR" sz="1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8E1378-9DFD-F407-63CB-6E2DEBC165D3}"/>
              </a:ext>
            </a:extLst>
          </p:cNvPr>
          <p:cNvSpPr txBox="1"/>
          <p:nvPr/>
        </p:nvSpPr>
        <p:spPr>
          <a:xfrm>
            <a:off x="2057398" y="5375383"/>
            <a:ext cx="6580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1.1 Introdução à Programação </a:t>
            </a:r>
            <a:b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</a:br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1.2 Variáveis e Tipos de Dados 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1.3 Operadores Aritméticos e Expressões 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1.4 Estruturas Condicionais (</a:t>
            </a:r>
            <a:r>
              <a:rPr lang="pt-BR" sz="2400" b="0" i="0" dirty="0" err="1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if</a:t>
            </a:r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2400" b="0" i="0" dirty="0" err="1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else</a:t>
            </a:r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2400" b="0" i="0" dirty="0" err="1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elif</a:t>
            </a:r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) 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1.5 Estruturas de Repetição (</a:t>
            </a:r>
            <a:r>
              <a:rPr lang="pt-BR" sz="2400" b="0" i="0" dirty="0" err="1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while</a:t>
            </a:r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, for) 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1.6 Controle de Fluxo com Break e Continue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1.7 Funções e Modularização</a:t>
            </a:r>
          </a:p>
          <a:p>
            <a:r>
              <a:rPr lang="pt-BR" sz="2400" b="0" i="0" dirty="0">
                <a:solidFill>
                  <a:srgbClr val="FFFF00"/>
                </a:solidFill>
                <a:effectLst/>
                <a:latin typeface="Impact" panose="020B0806030902050204" pitchFamily="34" charset="0"/>
              </a:rPr>
              <a:t>1.8 Exercícios Práticos</a:t>
            </a:r>
            <a:endParaRPr lang="pt-BR" sz="2400" dirty="0">
              <a:solidFill>
                <a:srgbClr val="FFFF00"/>
              </a:solidFill>
              <a:latin typeface="Impact" panose="020B080603090205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6C9127-FE15-001E-1CD1-81BC430F8820}"/>
              </a:ext>
            </a:extLst>
          </p:cNvPr>
          <p:cNvSpPr txBox="1"/>
          <p:nvPr/>
        </p:nvSpPr>
        <p:spPr>
          <a:xfrm>
            <a:off x="1249135" y="1390862"/>
            <a:ext cx="71029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Söhne"/>
              </a:rPr>
              <a:t>Capítulo: </a:t>
            </a:r>
            <a:r>
              <a:rPr lang="pt-BR" sz="6600" b="1" i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Impact" panose="020B0806030902050204" pitchFamily="34" charset="0"/>
              </a:rPr>
              <a:t>1</a:t>
            </a:r>
          </a:p>
          <a:p>
            <a:endParaRPr lang="pt-BR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724B7F3-607F-E36F-12E5-E77E11A70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D37A406-1D74-0605-5F29-AC4FC1C86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DE60EF6-E847-7B6C-0166-B8EA8827D0AA}"/>
              </a:ext>
            </a:extLst>
          </p:cNvPr>
          <p:cNvSpPr txBox="1"/>
          <p:nvPr/>
        </p:nvSpPr>
        <p:spPr>
          <a:xfrm>
            <a:off x="1133632" y="8911372"/>
            <a:ext cx="73339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rgbClr val="D2ECB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Neste capítulo, vamos aprender os conceitos fundamentais de programação usando a linguagem Python. Vamos começar com o básico, compreendendo variáveis, tipos de dados, operadores, estruturas condicionais e de repetição.</a:t>
            </a:r>
          </a:p>
        </p:txBody>
      </p:sp>
    </p:spTree>
    <p:extLst>
      <p:ext uri="{BB962C8B-B14F-4D97-AF65-F5344CB8AC3E}">
        <p14:creationId xmlns:p14="http://schemas.microsoft.com/office/powerpoint/2010/main" val="14218756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8.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 Cadastro de Usuários: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60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A2617-F1BB-BFCD-5D83-B785397F234C}"/>
              </a:ext>
            </a:extLst>
          </p:cNvPr>
          <p:cNvSpPr txBox="1"/>
          <p:nvPr/>
        </p:nvSpPr>
        <p:spPr>
          <a:xfrm>
            <a:off x="1055597" y="6157180"/>
            <a:ext cx="7478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arquivo index.html deve ser criado na pasta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conter o código para exibir os usuários cadastrados em uma tabela.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5C9B97-3AF9-916A-DA82-747E313B76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96713"/>
            <a:ext cx="6419850" cy="46629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8E50CD6-33E6-4FD5-479B-5E024DB94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721160"/>
            <a:ext cx="6419850" cy="286099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D5A7A61-F6E0-CF64-D6FF-360BC4D4C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0" y="9567072"/>
            <a:ext cx="1847850" cy="101520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0C7451-4188-436C-A4EA-8B4C2E52A1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9582151"/>
            <a:ext cx="4571999" cy="1000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509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8.</a:t>
            </a:r>
            <a:endParaRPr lang="pt-BR" sz="2400" dirty="0">
              <a:solidFill>
                <a:schemeClr val="accent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61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A2617-F1BB-BFCD-5D83-B785397F234C}"/>
              </a:ext>
            </a:extLst>
          </p:cNvPr>
          <p:cNvSpPr txBox="1"/>
          <p:nvPr/>
        </p:nvSpPr>
        <p:spPr>
          <a:xfrm>
            <a:off x="1061356" y="5735824"/>
            <a:ext cx="74784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Agenda de Tarefas:</a:t>
            </a:r>
            <a:b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 arquivo index.html deve ser criado na pasta 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conter o código para adicionar e exibir tarefas em uma lista.</a:t>
            </a:r>
            <a:endParaRPr lang="pt-BR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3A73A2F-FF37-8D95-DF9D-46F2744F9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923118"/>
            <a:ext cx="6419850" cy="472154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F150C4D-AF2C-B321-BA7B-78EFE7EC94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6813042"/>
            <a:ext cx="6419850" cy="375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962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8.</a:t>
            </a:r>
            <a:endParaRPr lang="pt-BR" sz="2400" dirty="0">
              <a:solidFill>
                <a:schemeClr val="accent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62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AA2617-F1BB-BFCD-5D83-B785397F234C}"/>
              </a:ext>
            </a:extLst>
          </p:cNvPr>
          <p:cNvSpPr txBox="1"/>
          <p:nvPr/>
        </p:nvSpPr>
        <p:spPr>
          <a:xfrm>
            <a:off x="1061356" y="4148413"/>
            <a:ext cx="7478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Blog Pessoal: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0489DFC-86D8-E634-EBEF-86555AE45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902306"/>
            <a:ext cx="6419850" cy="305142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778001C-D8D4-1683-8AB7-600B5AF58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576493"/>
            <a:ext cx="6419850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000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8.</a:t>
            </a:r>
            <a:endParaRPr lang="pt-BR" sz="2400" dirty="0">
              <a:solidFill>
                <a:schemeClr val="accent1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FBDEC9-5CDF-49B5-5F39-69E6D7CB3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981" y="924692"/>
            <a:ext cx="6434819" cy="472830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95C8C30-7930-EBC3-CE13-88002057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5956384"/>
            <a:ext cx="6400800" cy="355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10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9.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1.Usando 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crie um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array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 números aleatórios e calcule sua média, mediana e desvio padrão.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64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61357" y="4743975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 Use o Pandas para ler um arquivo CSV com dados de vendas e filtre os registros com vendas acima de um valor específico.</a:t>
            </a: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Suponha que o arquivo CSV tenha o seguinte formato::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0E2040E-0AEE-2802-7142-FD993984C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525631"/>
            <a:ext cx="6362239" cy="303786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867712-E59C-B671-1F18-B1681CAB22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5482639"/>
            <a:ext cx="2010056" cy="129558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476CFF4-98B0-BA18-8873-4A0FE7224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6834656"/>
            <a:ext cx="636223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017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9.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3. Limpe os dados de um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Pandas removendo registros com valores ausentes e preenchendo os valores faltantes com zeros.</a:t>
            </a: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Suponha que 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tenha o seguinte formato: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65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C47102E-C479-B2DC-1A83-A1111B06A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999" y="1824192"/>
            <a:ext cx="6362239" cy="251495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951F763-A522-AF4E-C43D-4A7D3727BB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4543181"/>
            <a:ext cx="6362239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900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9.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4.Crie um gráfico de linhas usando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visualizar a tendência de crescimento das vendas ao longo do tempo.</a:t>
            </a: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Suponha que 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tenha o seguinte formato: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32" y="984601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66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88EC58-6C20-0056-8F6F-C471BF738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4655" y="6061257"/>
            <a:ext cx="3200564" cy="249600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0DF3354-CE1B-6B58-893E-FE86F6D136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999" y="1796823"/>
            <a:ext cx="6454141" cy="23027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E238A3-63B6-1691-7B51-2EF44A9D8E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4880" y="4114801"/>
            <a:ext cx="6454141" cy="169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82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9.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Utilize 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para criar um gráfico de barras que mostre a distribuição das vendas por região.</a:t>
            </a: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Suponha que 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tenha o seguinte formato: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67</a:t>
            </a:fld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134880" y="8266138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Lembre-se de adaptar o código acima ao formato e aos dados reais do seu arquivo CSV ou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Esses exemplos demonstram como realizar as atividades propostas usando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NumPy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Pandas,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Matplotlib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Seaborn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F6F1474-BA6D-53CA-7DA5-0BDB531A0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880" y="1859219"/>
            <a:ext cx="6401300" cy="239358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6061EA4-DB8C-0A73-A8E9-5A9D7FCF1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038" y="4303314"/>
            <a:ext cx="4761124" cy="37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4516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10.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Crie um modelo de regressão linear para prever o preço de casas com base em dados históricos de vendas.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06699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68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A889D8-1C2C-BEBB-4212-26A11B4D2B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117" y="1575492"/>
            <a:ext cx="6487430" cy="242500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F196DD5-3F51-B48C-59F7-728BB4AE1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650" y="3994029"/>
            <a:ext cx="1590897" cy="4477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278EEAD-AADA-0196-B171-B76DB6D3C0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117" y="4437156"/>
            <a:ext cx="6487430" cy="309605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455743-521F-5E4D-1967-E25ACEE16B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596" y="3875103"/>
            <a:ext cx="4908053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5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10.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Utilize o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construir uma rede neural profunda (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Neural Network) para classificar imagens do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MNIST (dígitos escritos à mão) em suas respectivas categorias (0 a 9).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2" y="1006699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69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3455743-521F-5E4D-1967-E25ACEE1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6119772"/>
            <a:ext cx="4908053" cy="56205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2C13AAB-A4C5-1D89-1A2E-CFA8404BA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808147"/>
            <a:ext cx="6393180" cy="43116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9AA597A-358D-0E58-979C-E37B8DFBB8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53" y="6096909"/>
            <a:ext cx="1485127" cy="58491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3C42CAD-5032-34B6-E461-5EFBD6C469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1" y="6681824"/>
            <a:ext cx="6393180" cy="164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49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210718" y="6207283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1.2 Variáveis e Tipos de Dados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210718" y="6887551"/>
            <a:ext cx="74784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Em Python, uma variável é um espaço de armazenamento com um nome que guarda um valor. Os tipos de dados mais comuns em Python são: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 inteiros, como 5, -17, 0.</a:t>
            </a:r>
          </a:p>
          <a:p>
            <a:pPr algn="just"/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Números decimais, como 3.14, -2.5.</a:t>
            </a:r>
          </a:p>
          <a:p>
            <a:pPr algn="just"/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Sequência de caracteres, como "Olá, mundo!".</a:t>
            </a:r>
          </a:p>
          <a:p>
            <a:pPr algn="just"/>
            <a:r>
              <a:rPr lang="pt-BR" sz="1400" b="1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bool</a:t>
            </a: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Valores booleanos 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ou False.</a:t>
            </a: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7</a:t>
            </a:fld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FF0B196-365D-EC71-EDB2-ECBF5AE2A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439" y="9338321"/>
            <a:ext cx="6360179" cy="1324160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2C4FA0-289A-B47C-A635-6D3F2A70D6BA}"/>
              </a:ext>
            </a:extLst>
          </p:cNvPr>
          <p:cNvSpPr txBox="1"/>
          <p:nvPr/>
        </p:nvSpPr>
        <p:spPr>
          <a:xfrm>
            <a:off x="1298121" y="248692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1.1 Variáveis e Tipos de Dados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6B35E11-E699-D746-147A-86D6AA8E46B5}"/>
              </a:ext>
            </a:extLst>
          </p:cNvPr>
          <p:cNvSpPr txBox="1"/>
          <p:nvPr/>
        </p:nvSpPr>
        <p:spPr>
          <a:xfrm>
            <a:off x="1210718" y="845978"/>
            <a:ext cx="747848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Antes de mergulharmos no mundo do Python, é essencial entender os conceitos básicos da programação. A programação é o processo de escrever instruções para um computador executar uma tarefa específica. Essas instruções são escritas em uma linguagem de programação, como Python.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Um programa de computador é um conjunto de instruções que definem a lógica para realizar uma tarefa. Essas instruções podem envolver cálculos matemáticos, tomada de decisões com base em condições, repetição de ações e interação com o usuário.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linguagem Python é uma ótima escolha para aprender programação, pois é fácil de ler e escrever. A sua sintaxe é clara e legível, o que torna o código mais compreensível para os programadores e também facilita a colaboração em projetos em equipe.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elementos básicos da programação incluem: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Variáveis: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Espaços de armazenamento para guardar valores como números e textos.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Estruturas Condicionais: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Tomada de decisões com base em condições, como "se isso, então faça aquilo".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Estruturas de Repetição: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Execução de um bloco de código várias vezes, como "enquanto isso for verdadeiro, repita".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Funções: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Blocos de código reutilizáveis que realizam uma tarefa específica.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Coleções de Dados: 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Armazenamento de conjuntos de valores, como listas, tuplas, dicionários e conjuntos.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175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dirty="0">
                <a:solidFill>
                  <a:schemeClr val="accent1"/>
                </a:solidFill>
                <a:latin typeface="Impact" panose="020B0806030902050204" pitchFamily="34" charset="0"/>
              </a:rPr>
              <a:t>Os exercícios práticos propostos no Capítulo 10.</a:t>
            </a:r>
            <a:endParaRPr lang="pt-BR" sz="24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58159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Explore outros algoritmos de Aprendizado de Máquina, como Árvores de Decisão, Florestas Aleatórias,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entre outros, e compare suas performances em um conjunto de dados de sua escolha.</a:t>
            </a:r>
          </a:p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explorar outros algoritmos, você pode utilizar a biblioteca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Aqui está um exemplo usando o algoritmo de Árvore de Decisão: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532" y="10610821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70</a:t>
            </a:fld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E3455743-521F-5E4D-1967-E25ACEE16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363047"/>
            <a:ext cx="4908053" cy="5620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AE9C03F-F239-0B13-E352-C5FA9E3DB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190779"/>
            <a:ext cx="6449325" cy="31722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FB1112-DB6E-5823-8CD6-0C5437698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053" y="5363047"/>
            <a:ext cx="1541272" cy="5620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17C979-8EF3-E12C-F8E2-A2C4DA372C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261" y="5925099"/>
            <a:ext cx="6449064" cy="319132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140B5ADD-B4DA-8FC6-36E4-2F002829A050}"/>
              </a:ext>
            </a:extLst>
          </p:cNvPr>
          <p:cNvSpPr txBox="1"/>
          <p:nvPr/>
        </p:nvSpPr>
        <p:spPr>
          <a:xfrm>
            <a:off x="1143000" y="9506584"/>
            <a:ext cx="747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Experimente com outros algoritmos disponíveis no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scikit-learn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como Florestas Aleatórias,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Naive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Bayes</a:t>
            </a:r>
            <a:r>
              <a:rPr lang="pt-BR" sz="1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entre outros, e compare suas performances em diferentes conjuntos de dados para ver qual algoritmo se adapta melhor aos seus dados específicos.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581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E11CD0CC-4B08-F11B-7529-28D4E7779C0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C58BE9-7CEA-6563-0658-A8F39A4E1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354" y="4926057"/>
            <a:ext cx="3347902" cy="5021853"/>
          </a:xfrm>
          <a:prstGeom prst="rect">
            <a:avLst/>
          </a:prstGeom>
        </p:spPr>
      </p:pic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D1AF1C-8C70-D2CF-9FE3-81EACBDFB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11A041-7860-CD1A-B819-4AFDEAB3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71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B73425C-F91B-C795-5F62-8777B6E17297}"/>
              </a:ext>
            </a:extLst>
          </p:cNvPr>
          <p:cNvSpPr txBox="1"/>
          <p:nvPr/>
        </p:nvSpPr>
        <p:spPr>
          <a:xfrm>
            <a:off x="1143000" y="440641"/>
            <a:ext cx="7004957" cy="584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3200" b="1" dirty="0">
                <a:ln/>
                <a:solidFill>
                  <a:srgbClr val="FFFF00"/>
                </a:solidFill>
                <a:latin typeface="Impact" panose="020B0806030902050204" pitchFamily="34" charset="0"/>
              </a:rPr>
              <a:t>OBRIGADO POR LER ATÉ AQUI</a:t>
            </a:r>
            <a:endParaRPr lang="pt-BR" sz="3200" b="1" dirty="0">
              <a:ln/>
              <a:solidFill>
                <a:srgbClr val="FFFF00"/>
              </a:solidFill>
            </a:endParaRPr>
          </a:p>
        </p:txBody>
      </p:sp>
      <p:pic>
        <p:nvPicPr>
          <p:cNvPr id="8" name="Imagem 7">
            <a:hlinkClick r:id="rId3"/>
            <a:extLst>
              <a:ext uri="{FF2B5EF4-FFF2-40B4-BE49-F238E27FC236}">
                <a16:creationId xmlns:a16="http://schemas.microsoft.com/office/drawing/2014/main" id="{4D05D865-73B3-B31B-E6B6-7C886A3CF2E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72563"/>
          <a:stretch/>
        </p:blipFill>
        <p:spPr>
          <a:xfrm>
            <a:off x="1046223" y="10130790"/>
            <a:ext cx="3896435" cy="579120"/>
          </a:xfrm>
          <a:prstGeom prst="rect">
            <a:avLst/>
          </a:prstGeom>
        </p:spPr>
      </p:pic>
      <p:pic>
        <p:nvPicPr>
          <p:cNvPr id="11" name="Imagem 10">
            <a:hlinkClick r:id="rId6"/>
            <a:extLst>
              <a:ext uri="{FF2B5EF4-FFF2-40B4-BE49-F238E27FC236}">
                <a16:creationId xmlns:a16="http://schemas.microsoft.com/office/drawing/2014/main" id="{8D733D5E-3078-3339-6196-5AA010A9EE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rcRect l="14149" t="22314" r="13427" b="26079"/>
          <a:stretch/>
        </p:blipFill>
        <p:spPr>
          <a:xfrm>
            <a:off x="4800600" y="10104121"/>
            <a:ext cx="1835716" cy="78866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2CA0CC2-4E2F-536D-A9E6-2F2F61D98445}"/>
              </a:ext>
            </a:extLst>
          </p:cNvPr>
          <p:cNvSpPr txBox="1"/>
          <p:nvPr/>
        </p:nvSpPr>
        <p:spPr>
          <a:xfrm>
            <a:off x="4800600" y="10919459"/>
            <a:ext cx="183571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https://www.linkedin.com/in/humbertosilvalucas/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5DF4C5-8A0F-7470-3530-E03E6A9965BA}"/>
              </a:ext>
            </a:extLst>
          </p:cNvPr>
          <p:cNvSpPr txBox="1"/>
          <p:nvPr/>
        </p:nvSpPr>
        <p:spPr>
          <a:xfrm>
            <a:off x="2019300" y="10845121"/>
            <a:ext cx="278130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" dirty="0"/>
              <a:t>https://github.com/maxhumberto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7F25555-9221-7273-C7E1-2C6DDACEF462}"/>
              </a:ext>
            </a:extLst>
          </p:cNvPr>
          <p:cNvSpPr txBox="1"/>
          <p:nvPr/>
        </p:nvSpPr>
        <p:spPr>
          <a:xfrm>
            <a:off x="1143000" y="1697475"/>
            <a:ext cx="73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Esse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Ebook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gerado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IA e </a:t>
            </a:r>
            <a:r>
              <a:rPr lang="en-US" dirty="0" err="1">
                <a:solidFill>
                  <a:schemeClr val="bg1"/>
                </a:solidFill>
              </a:rPr>
              <a:t>diagramado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humano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Incluir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algumas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atividades</a:t>
            </a:r>
            <a:r>
              <a:rPr lang="en-US" dirty="0">
                <a:solidFill>
                  <a:schemeClr val="bg1"/>
                </a:solidFill>
              </a:rPr>
              <a:t> no meu GitHub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F2AB347-F026-7F16-A7A6-1B2AD67C9E06}"/>
              </a:ext>
            </a:extLst>
          </p:cNvPr>
          <p:cNvSpPr txBox="1"/>
          <p:nvPr/>
        </p:nvSpPr>
        <p:spPr>
          <a:xfrm>
            <a:off x="1120140" y="2743319"/>
            <a:ext cx="7360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Esse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gerado</a:t>
            </a:r>
            <a:r>
              <a:rPr lang="en-US" dirty="0">
                <a:solidFill>
                  <a:schemeClr val="bg1"/>
                </a:solidFill>
              </a:rPr>
              <a:t> com fins </a:t>
            </a:r>
            <a:r>
              <a:rPr lang="en-US" dirty="0" err="1">
                <a:solidFill>
                  <a:schemeClr val="bg1"/>
                </a:solidFill>
              </a:rPr>
              <a:t>didático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construção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foi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realizado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validação</a:t>
            </a:r>
            <a:r>
              <a:rPr lang="en-US" dirty="0">
                <a:solidFill>
                  <a:schemeClr val="bg1"/>
                </a:solidFill>
              </a:rPr>
              <a:t> de 90% do </a:t>
            </a:r>
            <a:r>
              <a:rPr lang="en-US" dirty="0" err="1">
                <a:solidFill>
                  <a:schemeClr val="bg1"/>
                </a:solidFill>
              </a:rPr>
              <a:t>conteúdo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pode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erros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gerado</a:t>
            </a:r>
            <a:r>
              <a:rPr lang="en-US" dirty="0">
                <a:solidFill>
                  <a:schemeClr val="bg1"/>
                </a:solidFill>
              </a:rPr>
              <a:t> pela IA. 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42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1.3 Operadores Aritméticos e Expressões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Os operadores aritméticos são usados para realizar operações matemáticas. Os principais são:</a:t>
            </a:r>
          </a:p>
          <a:p>
            <a:pPr algn="just"/>
            <a:endParaRPr lang="pt-BR" sz="16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Adição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Subtração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Multiplicação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Divisão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%: 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Módulo (resto da divisão)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 Potência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  <a:p>
            <a:pPr algn="just"/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8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F3D0C2-87C8-DD44-5FEF-E01504E2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273" y="4220454"/>
            <a:ext cx="6412577" cy="221010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055597" y="6561449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1.4 Estruturas Condicionais (</a:t>
            </a:r>
            <a:r>
              <a:rPr lang="pt-BR" sz="2800" b="0" i="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if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2800" b="0" i="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else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, </a:t>
            </a:r>
            <a:r>
              <a:rPr lang="pt-BR" sz="2800" b="0" i="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elif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)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061357" y="7162361"/>
            <a:ext cx="74784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estruturas condicionais permitem tomar decisões com base em condições. O bloco de código dentro do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será executado se a condição for verdadeira. Caso contrário, o bloco do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será executado (opcional). O "</a:t>
            </a:r>
            <a:r>
              <a:rPr lang="pt-BR" sz="16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elif</a:t>
            </a:r>
            <a:r>
              <a:rPr lang="pt-BR" sz="16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é usado para verificar outras condições.</a:t>
            </a:r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6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</a:p>
          <a:p>
            <a:pPr algn="just"/>
            <a:endParaRPr lang="pt-BR" sz="1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B9839CF-0D2C-270C-F198-2179C1D9A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046" y="8632103"/>
            <a:ext cx="640780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49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0E80ECE-A285-F20B-4138-CD0D0F62F286}"/>
              </a:ext>
            </a:extLst>
          </p:cNvPr>
          <p:cNvSpPr txBox="1"/>
          <p:nvPr/>
        </p:nvSpPr>
        <p:spPr>
          <a:xfrm>
            <a:off x="1143000" y="440641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1.5 Estruturas de Repetição (</a:t>
            </a:r>
            <a:r>
              <a:rPr lang="pt-BR" sz="2800" b="0" i="0" dirty="0" err="1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while</a:t>
            </a:r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, for)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7AA0660-6051-7E91-8906-EE5F1F6154F0}"/>
              </a:ext>
            </a:extLst>
          </p:cNvPr>
          <p:cNvSpPr txBox="1"/>
          <p:nvPr/>
        </p:nvSpPr>
        <p:spPr>
          <a:xfrm>
            <a:off x="1055597" y="1067155"/>
            <a:ext cx="74784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estruturas de repetição permitem executar um bloco de código várias vezes. O "</a:t>
            </a:r>
            <a:r>
              <a:rPr lang="pt-BR" sz="1400" i="0" dirty="0" err="1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repete enquanto a condição é verdadeira. O "for" itera sobre um conjunto de valores.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7C0A281-D0D3-7D8E-3A14-0E0681DB33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90013" y="5893514"/>
            <a:ext cx="4615543" cy="267338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1AE2034-E375-384C-33D0-665008DD8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291" y="10707072"/>
            <a:ext cx="1322616" cy="1322616"/>
          </a:xfrm>
          <a:prstGeom prst="rect">
            <a:avLst/>
          </a:prstGeom>
          <a:noFill/>
        </p:spPr>
      </p:pic>
      <p:sp>
        <p:nvSpPr>
          <p:cNvPr id="15" name="Espaço Reservado para Rodapé 14">
            <a:extLst>
              <a:ext uri="{FF2B5EF4-FFF2-40B4-BE49-F238E27FC236}">
                <a16:creationId xmlns:a16="http://schemas.microsoft.com/office/drawing/2014/main" id="{79EB8952-9B84-369C-986A-263D3780A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Virando Heroi em python - Humberto S Lucas</a:t>
            </a:r>
          </a:p>
        </p:txBody>
      </p:sp>
      <p:sp>
        <p:nvSpPr>
          <p:cNvPr id="16" name="Espaço Reservado para Número de Slide 15">
            <a:extLst>
              <a:ext uri="{FF2B5EF4-FFF2-40B4-BE49-F238E27FC236}">
                <a16:creationId xmlns:a16="http://schemas.microsoft.com/office/drawing/2014/main" id="{3C408FB6-358C-54F3-7CEA-704CEA6E3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9C7E5-91FB-4853-963C-BBEFEA626550}" type="slidenum">
              <a:rPr lang="pt-BR" smtClean="0"/>
              <a:t>9</a:t>
            </a:fld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F643FF1-B67E-7760-9C01-DFEE0802574A}"/>
              </a:ext>
            </a:extLst>
          </p:cNvPr>
          <p:cNvSpPr txBox="1"/>
          <p:nvPr/>
        </p:nvSpPr>
        <p:spPr>
          <a:xfrm>
            <a:off x="1142999" y="3753182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1.6 Controle de Fluxo com Break e Continue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C6834A5-B3E2-6A79-E7B9-E9157862EC2B}"/>
              </a:ext>
            </a:extLst>
          </p:cNvPr>
          <p:cNvSpPr txBox="1"/>
          <p:nvPr/>
        </p:nvSpPr>
        <p:spPr>
          <a:xfrm>
            <a:off x="1102042" y="4369705"/>
            <a:ext cx="747848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As palavras-chave "break" e "continue" permitem controlar o fluxo de execução de loops. O "</a:t>
            </a:r>
            <a:r>
              <a:rPr lang="pt-BR" sz="12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break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" é usado para sair completamente de um loop quando uma condição é atendida, e o "continue" é usado para pular para a próxima iteração do loop.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Exemplo:</a:t>
            </a:r>
            <a:endParaRPr lang="pt-BR" sz="1400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2EBAE38-A08D-1951-E957-EDA92D289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012955"/>
            <a:ext cx="6370950" cy="16065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F05DCA8-15E5-360E-1690-6F1760EA6F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999" y="5966679"/>
            <a:ext cx="6434474" cy="160995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4F883E8-63BC-4E7E-1186-840910369D1C}"/>
              </a:ext>
            </a:extLst>
          </p:cNvPr>
          <p:cNvSpPr txBox="1"/>
          <p:nvPr/>
        </p:nvSpPr>
        <p:spPr>
          <a:xfrm>
            <a:off x="1142999" y="7715695"/>
            <a:ext cx="7004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0" i="0" dirty="0">
                <a:solidFill>
                  <a:schemeClr val="accent1"/>
                </a:solidFill>
                <a:effectLst/>
                <a:latin typeface="Impact" panose="020B0806030902050204" pitchFamily="34" charset="0"/>
              </a:rPr>
              <a:t>1.7 Funções e Modularização</a:t>
            </a:r>
            <a:endParaRPr lang="pt-BR" sz="2800" dirty="0">
              <a:solidFill>
                <a:schemeClr val="accent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6FAB52-2326-E740-8F80-5D98F3753AFC}"/>
              </a:ext>
            </a:extLst>
          </p:cNvPr>
          <p:cNvSpPr txBox="1"/>
          <p:nvPr/>
        </p:nvSpPr>
        <p:spPr>
          <a:xfrm>
            <a:off x="1142999" y="8238915"/>
            <a:ext cx="7478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Funções são blocos de código reutilizáveis que realizam uma tarefa específica. A modularização permite dividir o código em partes menores e mais gerenciáveis.</a:t>
            </a:r>
          </a:p>
          <a:p>
            <a:pPr algn="just"/>
            <a:endParaRPr lang="pt-BR" sz="1400" i="0" dirty="0">
              <a:solidFill>
                <a:schemeClr val="accent5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882CFD-69F7-EB77-21E3-A13430EDE5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4477" y="8953627"/>
            <a:ext cx="6382996" cy="160007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9416542-DE80-C479-33E6-ACAB1F3B37C4}"/>
              </a:ext>
            </a:extLst>
          </p:cNvPr>
          <p:cNvSpPr txBox="1"/>
          <p:nvPr/>
        </p:nvSpPr>
        <p:spPr>
          <a:xfrm>
            <a:off x="1142999" y="8678264"/>
            <a:ext cx="77506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400" b="1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Exemplo</a:t>
            </a:r>
            <a:r>
              <a:rPr lang="pt-BR" sz="1400" i="0" dirty="0">
                <a:solidFill>
                  <a:schemeClr val="accent5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pt-BR" sz="14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769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1792</TotalTime>
  <Words>8421</Words>
  <Application>Microsoft Office PowerPoint</Application>
  <PresentationFormat>Papel A3 (297 x 420 mm)</PresentationFormat>
  <Paragraphs>714</Paragraphs>
  <Slides>71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71</vt:i4>
      </vt:variant>
    </vt:vector>
  </HeadingPairs>
  <TitlesOfParts>
    <vt:vector size="77" baseType="lpstr">
      <vt:lpstr>Arial</vt:lpstr>
      <vt:lpstr>Calibri</vt:lpstr>
      <vt:lpstr>Calibri Light</vt:lpstr>
      <vt:lpstr>Impact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maxhumberto@gmail.com</dc:creator>
  <cp:lastModifiedBy>maxhumberto@gmail.com</cp:lastModifiedBy>
  <cp:revision>9</cp:revision>
  <dcterms:created xsi:type="dcterms:W3CDTF">2023-08-02T02:09:21Z</dcterms:created>
  <dcterms:modified xsi:type="dcterms:W3CDTF">2023-08-07T20:23:22Z</dcterms:modified>
</cp:coreProperties>
</file>